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93" r:id="rId4"/>
    <p:sldId id="260" r:id="rId5"/>
    <p:sldId id="301" r:id="rId6"/>
    <p:sldId id="294" r:id="rId7"/>
    <p:sldId id="261" r:id="rId8"/>
    <p:sldId id="263" r:id="rId9"/>
    <p:sldId id="264" r:id="rId10"/>
    <p:sldId id="269" r:id="rId11"/>
    <p:sldId id="275" r:id="rId12"/>
    <p:sldId id="303" r:id="rId13"/>
    <p:sldId id="297" r:id="rId14"/>
    <p:sldId id="318" r:id="rId15"/>
    <p:sldId id="319" r:id="rId16"/>
    <p:sldId id="302" r:id="rId17"/>
    <p:sldId id="298" r:id="rId18"/>
    <p:sldId id="305" r:id="rId19"/>
    <p:sldId id="311" r:id="rId20"/>
    <p:sldId id="306" r:id="rId21"/>
    <p:sldId id="271" r:id="rId22"/>
    <p:sldId id="282" r:id="rId23"/>
    <p:sldId id="278" r:id="rId24"/>
    <p:sldId id="308" r:id="rId25"/>
    <p:sldId id="281" r:id="rId26"/>
    <p:sldId id="307" r:id="rId27"/>
    <p:sldId id="320" r:id="rId28"/>
    <p:sldId id="310" r:id="rId29"/>
    <p:sldId id="316" r:id="rId30"/>
    <p:sldId id="265" r:id="rId3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4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0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BF095-BB00-4957-B38A-DC4178EC092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E190FE-DBD4-4729-AFE9-5334085FDDF3}">
      <dgm:prSet phldrT="[Testo]" custT="1"/>
      <dgm:spPr/>
      <dgm:t>
        <a:bodyPr/>
        <a:lstStyle/>
        <a:p>
          <a:r>
            <a:rPr lang="it-IT" sz="4000" dirty="0" smtClean="0"/>
            <a:t>S3</a:t>
          </a:r>
          <a:endParaRPr lang="it-IT" sz="4000" dirty="0"/>
        </a:p>
      </dgm:t>
    </dgm:pt>
    <dgm:pt modelId="{D76597FD-350B-4347-AC93-0B8D109DF226}" type="parTrans" cxnId="{F62A1AEA-F66F-41D8-AB8F-390DCE2AB82B}">
      <dgm:prSet/>
      <dgm:spPr/>
      <dgm:t>
        <a:bodyPr/>
        <a:lstStyle/>
        <a:p>
          <a:endParaRPr lang="it-IT" sz="1600"/>
        </a:p>
      </dgm:t>
    </dgm:pt>
    <dgm:pt modelId="{019143B6-E142-4F66-9AFA-D35FE4A48E89}" type="sibTrans" cxnId="{F62A1AEA-F66F-41D8-AB8F-390DCE2AB82B}">
      <dgm:prSet/>
      <dgm:spPr/>
      <dgm:t>
        <a:bodyPr/>
        <a:lstStyle/>
        <a:p>
          <a:endParaRPr lang="it-IT" sz="1600"/>
        </a:p>
      </dgm:t>
    </dgm:pt>
    <dgm:pt modelId="{58E22ACC-F6A1-46C3-BBDF-C0272D2B516A}">
      <dgm:prSet phldrT="[Testo]" custT="1"/>
      <dgm:spPr/>
      <dgm:t>
        <a:bodyPr/>
        <a:lstStyle/>
        <a:p>
          <a:r>
            <a:rPr lang="it-IT" sz="1600" dirty="0" smtClean="0"/>
            <a:t>1</a:t>
          </a:r>
        </a:p>
        <a:p>
          <a:r>
            <a:rPr lang="it-IT" sz="1600" dirty="0" smtClean="0"/>
            <a:t> ANALISI</a:t>
          </a:r>
          <a:endParaRPr lang="it-IT" sz="1600" dirty="0"/>
        </a:p>
      </dgm:t>
    </dgm:pt>
    <dgm:pt modelId="{F44334A5-70AD-4838-A8FB-628F2A6A129B}" type="parTrans" cxnId="{17401B65-F020-499B-878D-78E8E5D06DC1}">
      <dgm:prSet custT="1"/>
      <dgm:spPr/>
      <dgm:t>
        <a:bodyPr/>
        <a:lstStyle/>
        <a:p>
          <a:endParaRPr lang="it-IT" sz="1600"/>
        </a:p>
      </dgm:t>
    </dgm:pt>
    <dgm:pt modelId="{A2CBDFB5-6B08-4F5F-84D3-C9BF70BAB256}" type="sibTrans" cxnId="{17401B65-F020-499B-878D-78E8E5D06DC1}">
      <dgm:prSet/>
      <dgm:spPr/>
      <dgm:t>
        <a:bodyPr/>
        <a:lstStyle/>
        <a:p>
          <a:endParaRPr lang="it-IT" sz="1600"/>
        </a:p>
      </dgm:t>
    </dgm:pt>
    <dgm:pt modelId="{04BD1C89-99B2-4A70-949F-7563A1B68CEC}">
      <dgm:prSet phldrT="[Testo]" custT="1"/>
      <dgm:spPr/>
      <dgm:t>
        <a:bodyPr/>
        <a:lstStyle/>
        <a:p>
          <a:r>
            <a:rPr lang="it-IT" sz="1600" dirty="0" smtClean="0"/>
            <a:t>2 GOVERNANCE</a:t>
          </a:r>
          <a:endParaRPr lang="it-IT" sz="1600" dirty="0"/>
        </a:p>
      </dgm:t>
    </dgm:pt>
    <dgm:pt modelId="{30A32038-B4F3-47AD-82D8-BF061E62237C}" type="parTrans" cxnId="{240A25AC-2509-4659-A61C-6CB546D916B4}">
      <dgm:prSet custT="1"/>
      <dgm:spPr/>
      <dgm:t>
        <a:bodyPr/>
        <a:lstStyle/>
        <a:p>
          <a:endParaRPr lang="it-IT" sz="1600"/>
        </a:p>
      </dgm:t>
    </dgm:pt>
    <dgm:pt modelId="{B8665A08-54FE-42B1-AFFF-9E3BBDBD5A10}" type="sibTrans" cxnId="{240A25AC-2509-4659-A61C-6CB546D916B4}">
      <dgm:prSet/>
      <dgm:spPr/>
      <dgm:t>
        <a:bodyPr/>
        <a:lstStyle/>
        <a:p>
          <a:endParaRPr lang="it-IT" sz="1600"/>
        </a:p>
      </dgm:t>
    </dgm:pt>
    <dgm:pt modelId="{EB0040F5-CB7A-4A89-B9C6-FC5FCEA904F3}">
      <dgm:prSet phldrT="[Testo]" custT="1"/>
      <dgm:spPr/>
      <dgm:t>
        <a:bodyPr/>
        <a:lstStyle/>
        <a:p>
          <a:r>
            <a:rPr lang="it-IT" sz="1600" dirty="0" smtClean="0"/>
            <a:t>4 PRIORITY SETTING</a:t>
          </a:r>
          <a:endParaRPr lang="it-IT" sz="1600" dirty="0"/>
        </a:p>
      </dgm:t>
    </dgm:pt>
    <dgm:pt modelId="{46A17E19-1990-4EB6-A18A-709A33ED6793}" type="parTrans" cxnId="{9F2CC754-E297-44E2-9A22-49ED9D942B5C}">
      <dgm:prSet custT="1"/>
      <dgm:spPr/>
      <dgm:t>
        <a:bodyPr/>
        <a:lstStyle/>
        <a:p>
          <a:endParaRPr lang="it-IT" sz="1600"/>
        </a:p>
      </dgm:t>
    </dgm:pt>
    <dgm:pt modelId="{5BFEA885-475E-4E35-86CB-30696C5CFE82}" type="sibTrans" cxnId="{9F2CC754-E297-44E2-9A22-49ED9D942B5C}">
      <dgm:prSet/>
      <dgm:spPr/>
      <dgm:t>
        <a:bodyPr/>
        <a:lstStyle/>
        <a:p>
          <a:endParaRPr lang="it-IT" sz="1600"/>
        </a:p>
      </dgm:t>
    </dgm:pt>
    <dgm:pt modelId="{80B11BEB-94E6-4924-8BF3-BC7C5A890539}">
      <dgm:prSet phldrT="[Testo]" custT="1"/>
      <dgm:spPr/>
      <dgm:t>
        <a:bodyPr/>
        <a:lstStyle/>
        <a:p>
          <a:r>
            <a:rPr lang="it-IT" sz="1600" dirty="0" smtClean="0"/>
            <a:t>5 </a:t>
          </a:r>
        </a:p>
        <a:p>
          <a:r>
            <a:rPr lang="it-IT" sz="1600" dirty="0" smtClean="0"/>
            <a:t>POLICY MIX</a:t>
          </a:r>
          <a:endParaRPr lang="it-IT" sz="1600" dirty="0"/>
        </a:p>
      </dgm:t>
    </dgm:pt>
    <dgm:pt modelId="{8CCF1B20-9BCD-48AB-8D1A-505D9E0B984D}" type="parTrans" cxnId="{87E50654-FE51-4583-AEB9-5D8CD5405BED}">
      <dgm:prSet custT="1"/>
      <dgm:spPr/>
      <dgm:t>
        <a:bodyPr/>
        <a:lstStyle/>
        <a:p>
          <a:endParaRPr lang="it-IT" sz="1600"/>
        </a:p>
      </dgm:t>
    </dgm:pt>
    <dgm:pt modelId="{D26F0E75-41FF-433E-B221-7D5BAC47B26A}" type="sibTrans" cxnId="{87E50654-FE51-4583-AEB9-5D8CD5405BED}">
      <dgm:prSet/>
      <dgm:spPr/>
      <dgm:t>
        <a:bodyPr/>
        <a:lstStyle/>
        <a:p>
          <a:endParaRPr lang="it-IT" sz="1600"/>
        </a:p>
      </dgm:t>
    </dgm:pt>
    <dgm:pt modelId="{34FF360F-8779-4DB4-9FA4-1EF553AD87F5}">
      <dgm:prSet phldrT="[Testo]" custT="1"/>
      <dgm:spPr/>
      <dgm:t>
        <a:bodyPr/>
        <a:lstStyle/>
        <a:p>
          <a:r>
            <a:rPr lang="it-IT" sz="1600" dirty="0" smtClean="0"/>
            <a:t>3 </a:t>
          </a:r>
        </a:p>
        <a:p>
          <a:r>
            <a:rPr lang="it-IT" sz="1600" dirty="0" smtClean="0"/>
            <a:t>VISIONE</a:t>
          </a:r>
          <a:endParaRPr lang="it-IT" sz="1600" dirty="0"/>
        </a:p>
      </dgm:t>
    </dgm:pt>
    <dgm:pt modelId="{1E26EDC5-6E6B-4E3C-8643-CC688B4EB7EB}" type="parTrans" cxnId="{7DA78AD7-20A2-4F08-8DF9-9B1B9B870355}">
      <dgm:prSet custT="1"/>
      <dgm:spPr/>
      <dgm:t>
        <a:bodyPr/>
        <a:lstStyle/>
        <a:p>
          <a:endParaRPr lang="it-IT" sz="1600"/>
        </a:p>
      </dgm:t>
    </dgm:pt>
    <dgm:pt modelId="{953E4F69-70CD-4C35-B3B6-572B7862F845}" type="sibTrans" cxnId="{7DA78AD7-20A2-4F08-8DF9-9B1B9B870355}">
      <dgm:prSet/>
      <dgm:spPr/>
      <dgm:t>
        <a:bodyPr/>
        <a:lstStyle/>
        <a:p>
          <a:endParaRPr lang="it-IT" sz="1600"/>
        </a:p>
      </dgm:t>
    </dgm:pt>
    <dgm:pt modelId="{663F3449-1512-454E-A978-BB1E885EA077}">
      <dgm:prSet phldrT="[Testo]" custT="1"/>
      <dgm:spPr/>
      <dgm:t>
        <a:bodyPr/>
        <a:lstStyle/>
        <a:p>
          <a:r>
            <a:rPr lang="it-IT" sz="1600" dirty="0" smtClean="0"/>
            <a:t>6 MONITORAGGIO</a:t>
          </a:r>
          <a:endParaRPr lang="it-IT" sz="1600" dirty="0"/>
        </a:p>
      </dgm:t>
    </dgm:pt>
    <dgm:pt modelId="{8B1FA062-D58A-4258-A61C-DCED0F63B145}" type="parTrans" cxnId="{27A07424-4180-4A9B-98CD-CBA0B06BC7E6}">
      <dgm:prSet custT="1"/>
      <dgm:spPr/>
      <dgm:t>
        <a:bodyPr/>
        <a:lstStyle/>
        <a:p>
          <a:endParaRPr lang="it-IT" sz="1600"/>
        </a:p>
      </dgm:t>
    </dgm:pt>
    <dgm:pt modelId="{2055046D-9B09-46C6-97C3-3D8DA124E5C1}" type="sibTrans" cxnId="{27A07424-4180-4A9B-98CD-CBA0B06BC7E6}">
      <dgm:prSet/>
      <dgm:spPr/>
      <dgm:t>
        <a:bodyPr/>
        <a:lstStyle/>
        <a:p>
          <a:endParaRPr lang="it-IT" sz="1600"/>
        </a:p>
      </dgm:t>
    </dgm:pt>
    <dgm:pt modelId="{A625C5FF-DF21-493A-95CF-47D1DF25324D}" type="pres">
      <dgm:prSet presAssocID="{DCEBF095-BB00-4957-B38A-DC4178EC09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255F47C-0085-4C94-857E-A390956F9683}" type="pres">
      <dgm:prSet presAssocID="{0AE190FE-DBD4-4729-AFE9-5334085FDDF3}" presName="centerShape" presStyleLbl="node0" presStyleIdx="0" presStyleCnt="1"/>
      <dgm:spPr/>
      <dgm:t>
        <a:bodyPr/>
        <a:lstStyle/>
        <a:p>
          <a:endParaRPr lang="it-IT"/>
        </a:p>
      </dgm:t>
    </dgm:pt>
    <dgm:pt modelId="{4577E28B-CB31-456A-9F4E-F4EA87A9FDDF}" type="pres">
      <dgm:prSet presAssocID="{F44334A5-70AD-4838-A8FB-628F2A6A129B}" presName="Name9" presStyleLbl="parChTrans1D2" presStyleIdx="0" presStyleCnt="6"/>
      <dgm:spPr/>
      <dgm:t>
        <a:bodyPr/>
        <a:lstStyle/>
        <a:p>
          <a:endParaRPr lang="it-IT"/>
        </a:p>
      </dgm:t>
    </dgm:pt>
    <dgm:pt modelId="{AA29CF15-5E47-4A60-AD1E-D3D0BF75E877}" type="pres">
      <dgm:prSet presAssocID="{F44334A5-70AD-4838-A8FB-628F2A6A129B}" presName="connTx" presStyleLbl="parChTrans1D2" presStyleIdx="0" presStyleCnt="6"/>
      <dgm:spPr/>
      <dgm:t>
        <a:bodyPr/>
        <a:lstStyle/>
        <a:p>
          <a:endParaRPr lang="it-IT"/>
        </a:p>
      </dgm:t>
    </dgm:pt>
    <dgm:pt modelId="{7B0374A1-8629-4074-9DEE-EE50A58258A7}" type="pres">
      <dgm:prSet presAssocID="{58E22ACC-F6A1-46C3-BBDF-C0272D2B516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621BE9-B479-4E4F-9CA9-F4E21C84298D}" type="pres">
      <dgm:prSet presAssocID="{30A32038-B4F3-47AD-82D8-BF061E62237C}" presName="Name9" presStyleLbl="parChTrans1D2" presStyleIdx="1" presStyleCnt="6"/>
      <dgm:spPr/>
      <dgm:t>
        <a:bodyPr/>
        <a:lstStyle/>
        <a:p>
          <a:endParaRPr lang="it-IT"/>
        </a:p>
      </dgm:t>
    </dgm:pt>
    <dgm:pt modelId="{7472F25F-BE33-4955-86F2-903CF6D95E9A}" type="pres">
      <dgm:prSet presAssocID="{30A32038-B4F3-47AD-82D8-BF061E62237C}" presName="connTx" presStyleLbl="parChTrans1D2" presStyleIdx="1" presStyleCnt="6"/>
      <dgm:spPr/>
      <dgm:t>
        <a:bodyPr/>
        <a:lstStyle/>
        <a:p>
          <a:endParaRPr lang="it-IT"/>
        </a:p>
      </dgm:t>
    </dgm:pt>
    <dgm:pt modelId="{31730B9C-1532-418A-BE60-6B047E67641F}" type="pres">
      <dgm:prSet presAssocID="{04BD1C89-99B2-4A70-949F-7563A1B68CE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4A9ED0-9357-48B2-96AE-928122BE014B}" type="pres">
      <dgm:prSet presAssocID="{1E26EDC5-6E6B-4E3C-8643-CC688B4EB7EB}" presName="Name9" presStyleLbl="parChTrans1D2" presStyleIdx="2" presStyleCnt="6"/>
      <dgm:spPr/>
      <dgm:t>
        <a:bodyPr/>
        <a:lstStyle/>
        <a:p>
          <a:endParaRPr lang="it-IT"/>
        </a:p>
      </dgm:t>
    </dgm:pt>
    <dgm:pt modelId="{9ABE4862-BF86-4878-94D3-11B0736D995D}" type="pres">
      <dgm:prSet presAssocID="{1E26EDC5-6E6B-4E3C-8643-CC688B4EB7EB}" presName="connTx" presStyleLbl="parChTrans1D2" presStyleIdx="2" presStyleCnt="6"/>
      <dgm:spPr/>
      <dgm:t>
        <a:bodyPr/>
        <a:lstStyle/>
        <a:p>
          <a:endParaRPr lang="it-IT"/>
        </a:p>
      </dgm:t>
    </dgm:pt>
    <dgm:pt modelId="{B0E24385-52B8-466C-97B6-1FAD405644C4}" type="pres">
      <dgm:prSet presAssocID="{34FF360F-8779-4DB4-9FA4-1EF553AD87F5}" presName="node" presStyleLbl="node1" presStyleIdx="2" presStyleCnt="6" custRadScaleRad="101627" custRadScaleInc="-24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5962F3-0AA8-476E-B6B8-B34C1B9D7DE4}" type="pres">
      <dgm:prSet presAssocID="{46A17E19-1990-4EB6-A18A-709A33ED6793}" presName="Name9" presStyleLbl="parChTrans1D2" presStyleIdx="3" presStyleCnt="6"/>
      <dgm:spPr/>
      <dgm:t>
        <a:bodyPr/>
        <a:lstStyle/>
        <a:p>
          <a:endParaRPr lang="it-IT"/>
        </a:p>
      </dgm:t>
    </dgm:pt>
    <dgm:pt modelId="{4D861DC9-7079-4AE3-92BF-3BA4855CB61C}" type="pres">
      <dgm:prSet presAssocID="{46A17E19-1990-4EB6-A18A-709A33ED6793}" presName="connTx" presStyleLbl="parChTrans1D2" presStyleIdx="3" presStyleCnt="6"/>
      <dgm:spPr/>
      <dgm:t>
        <a:bodyPr/>
        <a:lstStyle/>
        <a:p>
          <a:endParaRPr lang="it-IT"/>
        </a:p>
      </dgm:t>
    </dgm:pt>
    <dgm:pt modelId="{2191E20C-AF97-4328-9981-11B1103E03EC}" type="pres">
      <dgm:prSet presAssocID="{EB0040F5-CB7A-4A89-B9C6-FC5FCEA904F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14B468-8A5D-4DDB-BCEC-39A336FB9B22}" type="pres">
      <dgm:prSet presAssocID="{8CCF1B20-9BCD-48AB-8D1A-505D9E0B984D}" presName="Name9" presStyleLbl="parChTrans1D2" presStyleIdx="4" presStyleCnt="6"/>
      <dgm:spPr/>
      <dgm:t>
        <a:bodyPr/>
        <a:lstStyle/>
        <a:p>
          <a:endParaRPr lang="it-IT"/>
        </a:p>
      </dgm:t>
    </dgm:pt>
    <dgm:pt modelId="{969F52FA-5B76-4DE5-968D-999AEDA64873}" type="pres">
      <dgm:prSet presAssocID="{8CCF1B20-9BCD-48AB-8D1A-505D9E0B984D}" presName="connTx" presStyleLbl="parChTrans1D2" presStyleIdx="4" presStyleCnt="6"/>
      <dgm:spPr/>
      <dgm:t>
        <a:bodyPr/>
        <a:lstStyle/>
        <a:p>
          <a:endParaRPr lang="it-IT"/>
        </a:p>
      </dgm:t>
    </dgm:pt>
    <dgm:pt modelId="{A732D97C-6884-4F74-B77D-5B72E840D9C8}" type="pres">
      <dgm:prSet presAssocID="{80B11BEB-94E6-4924-8BF3-BC7C5A89053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0BAF80-4666-4AEF-BB6A-0A2D25BD2341}" type="pres">
      <dgm:prSet presAssocID="{8B1FA062-D58A-4258-A61C-DCED0F63B145}" presName="Name9" presStyleLbl="parChTrans1D2" presStyleIdx="5" presStyleCnt="6"/>
      <dgm:spPr/>
      <dgm:t>
        <a:bodyPr/>
        <a:lstStyle/>
        <a:p>
          <a:endParaRPr lang="it-IT"/>
        </a:p>
      </dgm:t>
    </dgm:pt>
    <dgm:pt modelId="{0F7FD1B4-05E8-4FAD-BCE5-0D61A08F9064}" type="pres">
      <dgm:prSet presAssocID="{8B1FA062-D58A-4258-A61C-DCED0F63B145}" presName="connTx" presStyleLbl="parChTrans1D2" presStyleIdx="5" presStyleCnt="6"/>
      <dgm:spPr/>
      <dgm:t>
        <a:bodyPr/>
        <a:lstStyle/>
        <a:p>
          <a:endParaRPr lang="it-IT"/>
        </a:p>
      </dgm:t>
    </dgm:pt>
    <dgm:pt modelId="{7645807C-214E-45A7-8E02-375905F3D539}" type="pres">
      <dgm:prSet presAssocID="{663F3449-1512-454E-A978-BB1E885EA07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48E4E9-35D5-F744-BD7E-175F915C7910}" type="presOf" srcId="{F44334A5-70AD-4838-A8FB-628F2A6A129B}" destId="{4577E28B-CB31-456A-9F4E-F4EA87A9FDDF}" srcOrd="0" destOrd="0" presId="urn:microsoft.com/office/officeart/2005/8/layout/radial1"/>
    <dgm:cxn modelId="{87E50654-FE51-4583-AEB9-5D8CD5405BED}" srcId="{0AE190FE-DBD4-4729-AFE9-5334085FDDF3}" destId="{80B11BEB-94E6-4924-8BF3-BC7C5A890539}" srcOrd="4" destOrd="0" parTransId="{8CCF1B20-9BCD-48AB-8D1A-505D9E0B984D}" sibTransId="{D26F0E75-41FF-433E-B221-7D5BAC47B26A}"/>
    <dgm:cxn modelId="{CA3ABE9B-6405-F44F-A901-615B19551441}" type="presOf" srcId="{80B11BEB-94E6-4924-8BF3-BC7C5A890539}" destId="{A732D97C-6884-4F74-B77D-5B72E840D9C8}" srcOrd="0" destOrd="0" presId="urn:microsoft.com/office/officeart/2005/8/layout/radial1"/>
    <dgm:cxn modelId="{52FADF3A-6EC1-0240-B737-101C7143D231}" type="presOf" srcId="{46A17E19-1990-4EB6-A18A-709A33ED6793}" destId="{4D861DC9-7079-4AE3-92BF-3BA4855CB61C}" srcOrd="1" destOrd="0" presId="urn:microsoft.com/office/officeart/2005/8/layout/radial1"/>
    <dgm:cxn modelId="{178D0FD2-5E92-2F48-969B-8DDF1BA96AF3}" type="presOf" srcId="{30A32038-B4F3-47AD-82D8-BF061E62237C}" destId="{6B621BE9-B479-4E4F-9CA9-F4E21C84298D}" srcOrd="0" destOrd="0" presId="urn:microsoft.com/office/officeart/2005/8/layout/radial1"/>
    <dgm:cxn modelId="{9B43F964-4473-3546-B1BB-B99B00C505E4}" type="presOf" srcId="{1E26EDC5-6E6B-4E3C-8643-CC688B4EB7EB}" destId="{AD4A9ED0-9357-48B2-96AE-928122BE014B}" srcOrd="0" destOrd="0" presId="urn:microsoft.com/office/officeart/2005/8/layout/radial1"/>
    <dgm:cxn modelId="{395B7097-0715-A742-B8E8-F31CC91A050C}" type="presOf" srcId="{34FF360F-8779-4DB4-9FA4-1EF553AD87F5}" destId="{B0E24385-52B8-466C-97B6-1FAD405644C4}" srcOrd="0" destOrd="0" presId="urn:microsoft.com/office/officeart/2005/8/layout/radial1"/>
    <dgm:cxn modelId="{F156FCAA-DCC7-DC4D-875C-5B0846D920F0}" type="presOf" srcId="{1E26EDC5-6E6B-4E3C-8643-CC688B4EB7EB}" destId="{9ABE4862-BF86-4878-94D3-11B0736D995D}" srcOrd="1" destOrd="0" presId="urn:microsoft.com/office/officeart/2005/8/layout/radial1"/>
    <dgm:cxn modelId="{D135473A-8D36-6240-87C8-084628B91B0A}" type="presOf" srcId="{8B1FA062-D58A-4258-A61C-DCED0F63B145}" destId="{1C0BAF80-4666-4AEF-BB6A-0A2D25BD2341}" srcOrd="0" destOrd="0" presId="urn:microsoft.com/office/officeart/2005/8/layout/radial1"/>
    <dgm:cxn modelId="{17401B65-F020-499B-878D-78E8E5D06DC1}" srcId="{0AE190FE-DBD4-4729-AFE9-5334085FDDF3}" destId="{58E22ACC-F6A1-46C3-BBDF-C0272D2B516A}" srcOrd="0" destOrd="0" parTransId="{F44334A5-70AD-4838-A8FB-628F2A6A129B}" sibTransId="{A2CBDFB5-6B08-4F5F-84D3-C9BF70BAB256}"/>
    <dgm:cxn modelId="{F62A1AEA-F66F-41D8-AB8F-390DCE2AB82B}" srcId="{DCEBF095-BB00-4957-B38A-DC4178EC0921}" destId="{0AE190FE-DBD4-4729-AFE9-5334085FDDF3}" srcOrd="0" destOrd="0" parTransId="{D76597FD-350B-4347-AC93-0B8D109DF226}" sibTransId="{019143B6-E142-4F66-9AFA-D35FE4A48E89}"/>
    <dgm:cxn modelId="{7C8A9958-08F5-4C47-BA2E-099231362779}" type="presOf" srcId="{46A17E19-1990-4EB6-A18A-709A33ED6793}" destId="{FA5962F3-0AA8-476E-B6B8-B34C1B9D7DE4}" srcOrd="0" destOrd="0" presId="urn:microsoft.com/office/officeart/2005/8/layout/radial1"/>
    <dgm:cxn modelId="{9F2CC754-E297-44E2-9A22-49ED9D942B5C}" srcId="{0AE190FE-DBD4-4729-AFE9-5334085FDDF3}" destId="{EB0040F5-CB7A-4A89-B9C6-FC5FCEA904F3}" srcOrd="3" destOrd="0" parTransId="{46A17E19-1990-4EB6-A18A-709A33ED6793}" sibTransId="{5BFEA885-475E-4E35-86CB-30696C5CFE82}"/>
    <dgm:cxn modelId="{A0CF2DEB-1FF1-F348-9216-C174A41A06C9}" type="presOf" srcId="{DCEBF095-BB00-4957-B38A-DC4178EC0921}" destId="{A625C5FF-DF21-493A-95CF-47D1DF25324D}" srcOrd="0" destOrd="0" presId="urn:microsoft.com/office/officeart/2005/8/layout/radial1"/>
    <dgm:cxn modelId="{240A25AC-2509-4659-A61C-6CB546D916B4}" srcId="{0AE190FE-DBD4-4729-AFE9-5334085FDDF3}" destId="{04BD1C89-99B2-4A70-949F-7563A1B68CEC}" srcOrd="1" destOrd="0" parTransId="{30A32038-B4F3-47AD-82D8-BF061E62237C}" sibTransId="{B8665A08-54FE-42B1-AFFF-9E3BBDBD5A10}"/>
    <dgm:cxn modelId="{0CFF70A3-E26F-9F47-9B5C-6CAE4E980437}" type="presOf" srcId="{04BD1C89-99B2-4A70-949F-7563A1B68CEC}" destId="{31730B9C-1532-418A-BE60-6B047E67641F}" srcOrd="0" destOrd="0" presId="urn:microsoft.com/office/officeart/2005/8/layout/radial1"/>
    <dgm:cxn modelId="{05F59720-3E06-2641-98F2-154AB06C4AE8}" type="presOf" srcId="{58E22ACC-F6A1-46C3-BBDF-C0272D2B516A}" destId="{7B0374A1-8629-4074-9DEE-EE50A58258A7}" srcOrd="0" destOrd="0" presId="urn:microsoft.com/office/officeart/2005/8/layout/radial1"/>
    <dgm:cxn modelId="{0158F07F-A334-FD4B-B967-257D557252F5}" type="presOf" srcId="{0AE190FE-DBD4-4729-AFE9-5334085FDDF3}" destId="{E255F47C-0085-4C94-857E-A390956F9683}" srcOrd="0" destOrd="0" presId="urn:microsoft.com/office/officeart/2005/8/layout/radial1"/>
    <dgm:cxn modelId="{7DA78AD7-20A2-4F08-8DF9-9B1B9B870355}" srcId="{0AE190FE-DBD4-4729-AFE9-5334085FDDF3}" destId="{34FF360F-8779-4DB4-9FA4-1EF553AD87F5}" srcOrd="2" destOrd="0" parTransId="{1E26EDC5-6E6B-4E3C-8643-CC688B4EB7EB}" sibTransId="{953E4F69-70CD-4C35-B3B6-572B7862F845}"/>
    <dgm:cxn modelId="{75BF3594-6A72-8544-B0AC-BE87BDFEDC3C}" type="presOf" srcId="{F44334A5-70AD-4838-A8FB-628F2A6A129B}" destId="{AA29CF15-5E47-4A60-AD1E-D3D0BF75E877}" srcOrd="1" destOrd="0" presId="urn:microsoft.com/office/officeart/2005/8/layout/radial1"/>
    <dgm:cxn modelId="{27A07424-4180-4A9B-98CD-CBA0B06BC7E6}" srcId="{0AE190FE-DBD4-4729-AFE9-5334085FDDF3}" destId="{663F3449-1512-454E-A978-BB1E885EA077}" srcOrd="5" destOrd="0" parTransId="{8B1FA062-D58A-4258-A61C-DCED0F63B145}" sibTransId="{2055046D-9B09-46C6-97C3-3D8DA124E5C1}"/>
    <dgm:cxn modelId="{3A67DA83-D088-0248-A3DF-4701EE1D8832}" type="presOf" srcId="{30A32038-B4F3-47AD-82D8-BF061E62237C}" destId="{7472F25F-BE33-4955-86F2-903CF6D95E9A}" srcOrd="1" destOrd="0" presId="urn:microsoft.com/office/officeart/2005/8/layout/radial1"/>
    <dgm:cxn modelId="{3875D070-13F4-A444-9F0A-FCBD71C7B7E8}" type="presOf" srcId="{8B1FA062-D58A-4258-A61C-DCED0F63B145}" destId="{0F7FD1B4-05E8-4FAD-BCE5-0D61A08F9064}" srcOrd="1" destOrd="0" presId="urn:microsoft.com/office/officeart/2005/8/layout/radial1"/>
    <dgm:cxn modelId="{E0098D0A-81C7-6D4F-ADD8-15CFD2F5E9F9}" type="presOf" srcId="{663F3449-1512-454E-A978-BB1E885EA077}" destId="{7645807C-214E-45A7-8E02-375905F3D539}" srcOrd="0" destOrd="0" presId="urn:microsoft.com/office/officeart/2005/8/layout/radial1"/>
    <dgm:cxn modelId="{3DF2FCD5-5C61-C644-945A-CF3D02776E9E}" type="presOf" srcId="{8CCF1B20-9BCD-48AB-8D1A-505D9E0B984D}" destId="{969F52FA-5B76-4DE5-968D-999AEDA64873}" srcOrd="1" destOrd="0" presId="urn:microsoft.com/office/officeart/2005/8/layout/radial1"/>
    <dgm:cxn modelId="{80CAFF7A-E167-7E49-B4B1-60B8287FAFB3}" type="presOf" srcId="{EB0040F5-CB7A-4A89-B9C6-FC5FCEA904F3}" destId="{2191E20C-AF97-4328-9981-11B1103E03EC}" srcOrd="0" destOrd="0" presId="urn:microsoft.com/office/officeart/2005/8/layout/radial1"/>
    <dgm:cxn modelId="{5904019F-C60F-9A41-829D-D258E23D32AF}" type="presOf" srcId="{8CCF1B20-9BCD-48AB-8D1A-505D9E0B984D}" destId="{A114B468-8A5D-4DDB-BCEC-39A336FB9B22}" srcOrd="0" destOrd="0" presId="urn:microsoft.com/office/officeart/2005/8/layout/radial1"/>
    <dgm:cxn modelId="{6E0E8137-C34B-874A-80F0-8EF5B9798173}" type="presParOf" srcId="{A625C5FF-DF21-493A-95CF-47D1DF25324D}" destId="{E255F47C-0085-4C94-857E-A390956F9683}" srcOrd="0" destOrd="0" presId="urn:microsoft.com/office/officeart/2005/8/layout/radial1"/>
    <dgm:cxn modelId="{26B7C29F-66B1-8A49-9FA3-10C7EA5031FD}" type="presParOf" srcId="{A625C5FF-DF21-493A-95CF-47D1DF25324D}" destId="{4577E28B-CB31-456A-9F4E-F4EA87A9FDDF}" srcOrd="1" destOrd="0" presId="urn:microsoft.com/office/officeart/2005/8/layout/radial1"/>
    <dgm:cxn modelId="{068E3CDD-17F1-6943-A1FB-F0B1FE87E19A}" type="presParOf" srcId="{4577E28B-CB31-456A-9F4E-F4EA87A9FDDF}" destId="{AA29CF15-5E47-4A60-AD1E-D3D0BF75E877}" srcOrd="0" destOrd="0" presId="urn:microsoft.com/office/officeart/2005/8/layout/radial1"/>
    <dgm:cxn modelId="{5107AB63-1E4F-9149-90DC-8827FF9A6C56}" type="presParOf" srcId="{A625C5FF-DF21-493A-95CF-47D1DF25324D}" destId="{7B0374A1-8629-4074-9DEE-EE50A58258A7}" srcOrd="2" destOrd="0" presId="urn:microsoft.com/office/officeart/2005/8/layout/radial1"/>
    <dgm:cxn modelId="{94683F7E-4BE5-8541-ABE2-B472CB2406BD}" type="presParOf" srcId="{A625C5FF-DF21-493A-95CF-47D1DF25324D}" destId="{6B621BE9-B479-4E4F-9CA9-F4E21C84298D}" srcOrd="3" destOrd="0" presId="urn:microsoft.com/office/officeart/2005/8/layout/radial1"/>
    <dgm:cxn modelId="{4D3B1EC8-AC71-2C4C-9251-03BE62E93E92}" type="presParOf" srcId="{6B621BE9-B479-4E4F-9CA9-F4E21C84298D}" destId="{7472F25F-BE33-4955-86F2-903CF6D95E9A}" srcOrd="0" destOrd="0" presId="urn:microsoft.com/office/officeart/2005/8/layout/radial1"/>
    <dgm:cxn modelId="{BC7E5E95-0B7C-854C-9011-20E862A18645}" type="presParOf" srcId="{A625C5FF-DF21-493A-95CF-47D1DF25324D}" destId="{31730B9C-1532-418A-BE60-6B047E67641F}" srcOrd="4" destOrd="0" presId="urn:microsoft.com/office/officeart/2005/8/layout/radial1"/>
    <dgm:cxn modelId="{5708F778-F7F8-AD49-B41B-D8D52ADC8BB9}" type="presParOf" srcId="{A625C5FF-DF21-493A-95CF-47D1DF25324D}" destId="{AD4A9ED0-9357-48B2-96AE-928122BE014B}" srcOrd="5" destOrd="0" presId="urn:microsoft.com/office/officeart/2005/8/layout/radial1"/>
    <dgm:cxn modelId="{07928BE7-D3B1-4F46-B3C2-344AC69D63A5}" type="presParOf" srcId="{AD4A9ED0-9357-48B2-96AE-928122BE014B}" destId="{9ABE4862-BF86-4878-94D3-11B0736D995D}" srcOrd="0" destOrd="0" presId="urn:microsoft.com/office/officeart/2005/8/layout/radial1"/>
    <dgm:cxn modelId="{D9F4A0C8-84AA-D145-9AB9-12CD4AE83380}" type="presParOf" srcId="{A625C5FF-DF21-493A-95CF-47D1DF25324D}" destId="{B0E24385-52B8-466C-97B6-1FAD405644C4}" srcOrd="6" destOrd="0" presId="urn:microsoft.com/office/officeart/2005/8/layout/radial1"/>
    <dgm:cxn modelId="{E8304D9C-36D8-AE47-80B0-6E59A37CFE3A}" type="presParOf" srcId="{A625C5FF-DF21-493A-95CF-47D1DF25324D}" destId="{FA5962F3-0AA8-476E-B6B8-B34C1B9D7DE4}" srcOrd="7" destOrd="0" presId="urn:microsoft.com/office/officeart/2005/8/layout/radial1"/>
    <dgm:cxn modelId="{EBF1011E-2C02-194F-B38E-DC55B01BE8DC}" type="presParOf" srcId="{FA5962F3-0AA8-476E-B6B8-B34C1B9D7DE4}" destId="{4D861DC9-7079-4AE3-92BF-3BA4855CB61C}" srcOrd="0" destOrd="0" presId="urn:microsoft.com/office/officeart/2005/8/layout/radial1"/>
    <dgm:cxn modelId="{0C7E08B8-7859-C740-9A5E-CD54BE24D9DA}" type="presParOf" srcId="{A625C5FF-DF21-493A-95CF-47D1DF25324D}" destId="{2191E20C-AF97-4328-9981-11B1103E03EC}" srcOrd="8" destOrd="0" presId="urn:microsoft.com/office/officeart/2005/8/layout/radial1"/>
    <dgm:cxn modelId="{A94D3287-95FF-8840-BFF0-FC749CC795F0}" type="presParOf" srcId="{A625C5FF-DF21-493A-95CF-47D1DF25324D}" destId="{A114B468-8A5D-4DDB-BCEC-39A336FB9B22}" srcOrd="9" destOrd="0" presId="urn:microsoft.com/office/officeart/2005/8/layout/radial1"/>
    <dgm:cxn modelId="{C01A82F1-CF9E-5247-A71D-A7F4B6365108}" type="presParOf" srcId="{A114B468-8A5D-4DDB-BCEC-39A336FB9B22}" destId="{969F52FA-5B76-4DE5-968D-999AEDA64873}" srcOrd="0" destOrd="0" presId="urn:microsoft.com/office/officeart/2005/8/layout/radial1"/>
    <dgm:cxn modelId="{ED950480-BFA3-BA4E-9E15-CB964DE1678C}" type="presParOf" srcId="{A625C5FF-DF21-493A-95CF-47D1DF25324D}" destId="{A732D97C-6884-4F74-B77D-5B72E840D9C8}" srcOrd="10" destOrd="0" presId="urn:microsoft.com/office/officeart/2005/8/layout/radial1"/>
    <dgm:cxn modelId="{41273272-9454-9A40-A1BC-FBD9B9912CF6}" type="presParOf" srcId="{A625C5FF-DF21-493A-95CF-47D1DF25324D}" destId="{1C0BAF80-4666-4AEF-BB6A-0A2D25BD2341}" srcOrd="11" destOrd="0" presId="urn:microsoft.com/office/officeart/2005/8/layout/radial1"/>
    <dgm:cxn modelId="{4F7D9226-0398-0A43-827E-DDD900980501}" type="presParOf" srcId="{1C0BAF80-4666-4AEF-BB6A-0A2D25BD2341}" destId="{0F7FD1B4-05E8-4FAD-BCE5-0D61A08F9064}" srcOrd="0" destOrd="0" presId="urn:microsoft.com/office/officeart/2005/8/layout/radial1"/>
    <dgm:cxn modelId="{457FE308-4C35-F54F-A750-15F7C195C4E8}" type="presParOf" srcId="{A625C5FF-DF21-493A-95CF-47D1DF25324D}" destId="{7645807C-214E-45A7-8E02-375905F3D539}" srcOrd="12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5F47C-0085-4C94-857E-A390956F9683}">
      <dsp:nvSpPr>
        <dsp:cNvPr id="0" name=""/>
        <dsp:cNvSpPr/>
      </dsp:nvSpPr>
      <dsp:spPr>
        <a:xfrm>
          <a:off x="3002186" y="1670038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S3</a:t>
          </a:r>
          <a:endParaRPr lang="it-IT" sz="4000" kern="1200" dirty="0"/>
        </a:p>
      </dsp:txBody>
      <dsp:txXfrm>
        <a:off x="3002186" y="1670038"/>
        <a:ext cx="1268435" cy="1268435"/>
      </dsp:txXfrm>
    </dsp:sp>
    <dsp:sp modelId="{4577E28B-CB31-456A-9F4E-F4EA87A9FDDF}">
      <dsp:nvSpPr>
        <dsp:cNvPr id="0" name=""/>
        <dsp:cNvSpPr/>
      </dsp:nvSpPr>
      <dsp:spPr>
        <a:xfrm rot="16200000">
          <a:off x="3444532" y="1462469"/>
          <a:ext cx="38374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383743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16200000">
        <a:off x="3626810" y="1468572"/>
        <a:ext cx="19187" cy="19187"/>
      </dsp:txXfrm>
    </dsp:sp>
    <dsp:sp modelId="{7B0374A1-8629-4074-9DEE-EE50A58258A7}">
      <dsp:nvSpPr>
        <dsp:cNvPr id="0" name=""/>
        <dsp:cNvSpPr/>
      </dsp:nvSpPr>
      <dsp:spPr>
        <a:xfrm>
          <a:off x="3002186" y="17859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 ANALISI</a:t>
          </a:r>
          <a:endParaRPr lang="it-IT" sz="1600" kern="1200" dirty="0"/>
        </a:p>
      </dsp:txBody>
      <dsp:txXfrm>
        <a:off x="3002186" y="17859"/>
        <a:ext cx="1268435" cy="1268435"/>
      </dsp:txXfrm>
    </dsp:sp>
    <dsp:sp modelId="{6B621BE9-B479-4E4F-9CA9-F4E21C84298D}">
      <dsp:nvSpPr>
        <dsp:cNvPr id="0" name=""/>
        <dsp:cNvSpPr/>
      </dsp:nvSpPr>
      <dsp:spPr>
        <a:xfrm rot="19800000">
          <a:off x="4159946" y="1875514"/>
          <a:ext cx="38374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383743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19800000">
        <a:off x="4342224" y="1881617"/>
        <a:ext cx="19187" cy="19187"/>
      </dsp:txXfrm>
    </dsp:sp>
    <dsp:sp modelId="{31730B9C-1532-418A-BE60-6B047E67641F}">
      <dsp:nvSpPr>
        <dsp:cNvPr id="0" name=""/>
        <dsp:cNvSpPr/>
      </dsp:nvSpPr>
      <dsp:spPr>
        <a:xfrm>
          <a:off x="4433015" y="843948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2 GOVERNANCE</a:t>
          </a:r>
          <a:endParaRPr lang="it-IT" sz="1600" kern="1200" dirty="0"/>
        </a:p>
      </dsp:txBody>
      <dsp:txXfrm>
        <a:off x="4433015" y="843948"/>
        <a:ext cx="1268435" cy="1268435"/>
      </dsp:txXfrm>
    </dsp:sp>
    <dsp:sp modelId="{AD4A9ED0-9357-48B2-96AE-928122BE014B}">
      <dsp:nvSpPr>
        <dsp:cNvPr id="0" name=""/>
        <dsp:cNvSpPr/>
      </dsp:nvSpPr>
      <dsp:spPr>
        <a:xfrm rot="1755756">
          <a:off x="4163488" y="2698932"/>
          <a:ext cx="410624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410624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1755756">
        <a:off x="4358534" y="2704363"/>
        <a:ext cx="20531" cy="20531"/>
      </dsp:txXfrm>
    </dsp:sp>
    <dsp:sp modelId="{B0E24385-52B8-466C-97B6-1FAD405644C4}">
      <dsp:nvSpPr>
        <dsp:cNvPr id="0" name=""/>
        <dsp:cNvSpPr/>
      </dsp:nvSpPr>
      <dsp:spPr>
        <a:xfrm>
          <a:off x="4466978" y="2490784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3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VISIONE</a:t>
          </a:r>
          <a:endParaRPr lang="it-IT" sz="1600" kern="1200" dirty="0"/>
        </a:p>
      </dsp:txBody>
      <dsp:txXfrm>
        <a:off x="4466978" y="2490784"/>
        <a:ext cx="1268435" cy="1268435"/>
      </dsp:txXfrm>
    </dsp:sp>
    <dsp:sp modelId="{FA5962F3-0AA8-476E-B6B8-B34C1B9D7DE4}">
      <dsp:nvSpPr>
        <dsp:cNvPr id="0" name=""/>
        <dsp:cNvSpPr/>
      </dsp:nvSpPr>
      <dsp:spPr>
        <a:xfrm rot="5400000">
          <a:off x="3444532" y="3114648"/>
          <a:ext cx="38374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383743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5400000">
        <a:off x="3626810" y="3120751"/>
        <a:ext cx="19187" cy="19187"/>
      </dsp:txXfrm>
    </dsp:sp>
    <dsp:sp modelId="{2191E20C-AF97-4328-9981-11B1103E03EC}">
      <dsp:nvSpPr>
        <dsp:cNvPr id="0" name=""/>
        <dsp:cNvSpPr/>
      </dsp:nvSpPr>
      <dsp:spPr>
        <a:xfrm>
          <a:off x="3002186" y="3322217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4 PRIORITY SETTING</a:t>
          </a:r>
          <a:endParaRPr lang="it-IT" sz="1600" kern="1200" dirty="0"/>
        </a:p>
      </dsp:txBody>
      <dsp:txXfrm>
        <a:off x="3002186" y="3322217"/>
        <a:ext cx="1268435" cy="1268435"/>
      </dsp:txXfrm>
    </dsp:sp>
    <dsp:sp modelId="{A114B468-8A5D-4DDB-BCEC-39A336FB9B22}">
      <dsp:nvSpPr>
        <dsp:cNvPr id="0" name=""/>
        <dsp:cNvSpPr/>
      </dsp:nvSpPr>
      <dsp:spPr>
        <a:xfrm rot="9000000">
          <a:off x="2729117" y="2701604"/>
          <a:ext cx="38374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383743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9000000">
        <a:off x="2911395" y="2707707"/>
        <a:ext cx="19187" cy="19187"/>
      </dsp:txXfrm>
    </dsp:sp>
    <dsp:sp modelId="{A732D97C-6884-4F74-B77D-5B72E840D9C8}">
      <dsp:nvSpPr>
        <dsp:cNvPr id="0" name=""/>
        <dsp:cNvSpPr/>
      </dsp:nvSpPr>
      <dsp:spPr>
        <a:xfrm>
          <a:off x="1571357" y="2496127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POLICY MIX</a:t>
          </a:r>
          <a:endParaRPr lang="it-IT" sz="1600" kern="1200" dirty="0"/>
        </a:p>
      </dsp:txBody>
      <dsp:txXfrm>
        <a:off x="1571357" y="2496127"/>
        <a:ext cx="1268435" cy="1268435"/>
      </dsp:txXfrm>
    </dsp:sp>
    <dsp:sp modelId="{1C0BAF80-4666-4AEF-BB6A-0A2D25BD2341}">
      <dsp:nvSpPr>
        <dsp:cNvPr id="0" name=""/>
        <dsp:cNvSpPr/>
      </dsp:nvSpPr>
      <dsp:spPr>
        <a:xfrm rot="12600000">
          <a:off x="2729117" y="1875514"/>
          <a:ext cx="38374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383743" y="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 rot="12600000">
        <a:off x="2911395" y="1881617"/>
        <a:ext cx="19187" cy="19187"/>
      </dsp:txXfrm>
    </dsp:sp>
    <dsp:sp modelId="{7645807C-214E-45A7-8E02-375905F3D539}">
      <dsp:nvSpPr>
        <dsp:cNvPr id="0" name=""/>
        <dsp:cNvSpPr/>
      </dsp:nvSpPr>
      <dsp:spPr>
        <a:xfrm>
          <a:off x="1571357" y="843948"/>
          <a:ext cx="1268435" cy="126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6 MONITORAGGIO</a:t>
          </a:r>
          <a:endParaRPr lang="it-IT" sz="1600" kern="1200" dirty="0"/>
        </a:p>
      </dsp:txBody>
      <dsp:txXfrm>
        <a:off x="1571357" y="843948"/>
        <a:ext cx="1268435" cy="1268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36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573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305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11507"/>
            <a:ext cx="8229600" cy="84075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9392"/>
            <a:ext cx="8229600" cy="3486772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ü"/>
              <a:defRPr sz="2800"/>
            </a:lvl1pPr>
            <a:lvl2pPr marL="742950" indent="-285750">
              <a:buFont typeface="Arial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770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899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399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4189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37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6866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901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074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3672-4A95-E548-9D20-C992BB22807C}" type="datetimeFigureOut">
              <a:rPr lang="it-IT" smtClean="0"/>
              <a:pPr/>
              <a:t>09/05/2014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A10E0-9259-894E-954A-8FD17024D59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14" descr="il marchio_INVITALI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981"/>
            <a:ext cx="1190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8516"/>
            <a:ext cx="1783716" cy="86024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7120" y="622951"/>
            <a:ext cx="1512167" cy="55228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793" y="5780471"/>
            <a:ext cx="1498413" cy="88888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69560"/>
            <a:ext cx="1462397" cy="77503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0010" y="459008"/>
            <a:ext cx="1126253" cy="7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968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STRATEGIA DI SPECIALIZZAZIONE INTELLIGENTE</a:t>
            </a:r>
            <a:br>
              <a:rPr lang="it-IT" sz="2800" dirty="0" smtClean="0"/>
            </a:br>
            <a:r>
              <a:rPr lang="it-IT" sz="2800" dirty="0" smtClean="0"/>
              <a:t>REGIONE SICILIANA</a:t>
            </a:r>
            <a:br>
              <a:rPr lang="it-IT" sz="2800" dirty="0" smtClean="0"/>
            </a:br>
            <a:r>
              <a:rPr lang="it-IT" sz="2800" dirty="0" smtClean="0">
                <a:solidFill>
                  <a:srgbClr val="376092"/>
                </a:solidFill>
              </a:rPr>
              <a:t>TAVOLO TEMATICO SCIENZE DELLA VITA</a:t>
            </a:r>
            <a:endParaRPr lang="it-IT" sz="2800" dirty="0">
              <a:solidFill>
                <a:srgbClr val="37609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ANNAFLAVIA BIANCHI</a:t>
            </a:r>
          </a:p>
          <a:p>
            <a:r>
              <a:rPr lang="it-IT" sz="2000" dirty="0" smtClean="0"/>
              <a:t>Palermo, 9 maggio 2014</a:t>
            </a:r>
          </a:p>
          <a:p>
            <a:endParaRPr lang="it-IT" sz="2000" dirty="0"/>
          </a:p>
        </p:txBody>
      </p:sp>
      <p:pic>
        <p:nvPicPr>
          <p:cNvPr id="4" name="Picture 14" descr="il marchio_INVITAL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981"/>
            <a:ext cx="1190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8516"/>
            <a:ext cx="1783716" cy="86024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7120" y="622951"/>
            <a:ext cx="1512167" cy="55228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793" y="5780471"/>
            <a:ext cx="1498413" cy="88888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469560"/>
            <a:ext cx="1462397" cy="77503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0010" y="459008"/>
            <a:ext cx="1126253" cy="7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996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59107"/>
            <a:ext cx="8229600" cy="840754"/>
          </a:xfrm>
        </p:spPr>
        <p:txBody>
          <a:bodyPr/>
          <a:lstStyle/>
          <a:p>
            <a:r>
              <a:rPr lang="it-IT" dirty="0" smtClean="0"/>
              <a:t>IL PERIMETRO DI INTERESSE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99861"/>
            <a:ext cx="8229600" cy="377390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Il </a:t>
            </a:r>
            <a:r>
              <a:rPr lang="it-IT" dirty="0"/>
              <a:t>dominio Scienze della vita (Life </a:t>
            </a:r>
            <a:r>
              <a:rPr lang="it-IT" dirty="0" err="1"/>
              <a:t>Sciences</a:t>
            </a:r>
            <a:r>
              <a:rPr lang="it-IT" dirty="0"/>
              <a:t> </a:t>
            </a:r>
            <a:r>
              <a:rPr lang="it-IT" dirty="0" err="1"/>
              <a:t>Industries</a:t>
            </a:r>
            <a:r>
              <a:rPr lang="it-IT" dirty="0"/>
              <a:t>, LSI) tradizionalmente comprende le 3 aree della </a:t>
            </a:r>
            <a:r>
              <a:rPr lang="it-IT" b="1" dirty="0"/>
              <a:t>Farmaceutica</a:t>
            </a:r>
            <a:r>
              <a:rPr lang="it-IT" dirty="0"/>
              <a:t>, dei </a:t>
            </a:r>
            <a:r>
              <a:rPr lang="it-IT" b="1" dirty="0"/>
              <a:t>Dispositivi Medici </a:t>
            </a:r>
            <a:r>
              <a:rPr lang="it-IT" dirty="0"/>
              <a:t>e delle </a:t>
            </a:r>
            <a:r>
              <a:rPr lang="it-IT" b="1" dirty="0"/>
              <a:t>Biotecnologie</a:t>
            </a:r>
            <a:r>
              <a:rPr lang="it-IT" dirty="0"/>
              <a:t> </a:t>
            </a:r>
          </a:p>
          <a:p>
            <a:r>
              <a:rPr lang="it-IT" dirty="0"/>
              <a:t>Settore che lavora sulla trasversalità interna, coniugando </a:t>
            </a:r>
            <a:r>
              <a:rPr lang="it-IT" dirty="0" err="1"/>
              <a:t>nanoscienze</a:t>
            </a:r>
            <a:r>
              <a:rPr lang="it-IT" dirty="0"/>
              <a:t>, </a:t>
            </a:r>
            <a:r>
              <a:rPr lang="it-IT" dirty="0" err="1"/>
              <a:t>microceutica</a:t>
            </a:r>
            <a:r>
              <a:rPr lang="it-IT" dirty="0"/>
              <a:t>, farmaceutica, medicina predittiva, medicina personalizzata, tecnologie diagnostiche e di supporto alla qualità della vita, robotica, domotica, telemedicina, e-</a:t>
            </a:r>
            <a:r>
              <a:rPr lang="it-IT" dirty="0" err="1"/>
              <a:t>health</a:t>
            </a:r>
            <a:r>
              <a:rPr lang="it-IT" dirty="0"/>
              <a:t>, e altro ancora. Al tempo stesso, è trasversale a tutti i cluster. </a:t>
            </a:r>
          </a:p>
        </p:txBody>
      </p:sp>
    </p:spTree>
    <p:extLst>
      <p:ext uri="{BB962C8B-B14F-4D97-AF65-F5344CB8AC3E}">
        <p14:creationId xmlns:p14="http://schemas.microsoft.com/office/powerpoint/2010/main" xmlns="" val="280434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INDUSTRIA FARMACEUTICA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25092"/>
            <a:ext cx="8229600" cy="3486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 Europa</a:t>
            </a:r>
          </a:p>
          <a:p>
            <a:r>
              <a:rPr lang="it-IT" dirty="0" smtClean="0"/>
              <a:t>Grandissime imprese multinazionali (USA EU CH) e </a:t>
            </a:r>
          </a:p>
          <a:p>
            <a:r>
              <a:rPr lang="it-IT" dirty="0" smtClean="0"/>
              <a:t>molte medie specializzate in diverse </a:t>
            </a:r>
            <a:r>
              <a:rPr lang="it-IT" dirty="0"/>
              <a:t>aree di business (farmaci etici e da banco, categorie terapeutiche, cosmetici, diagnostici, ....), funzioni (ricerca e formulazione, sviluppo clinico, produzione, marketing, ecc.).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26060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INDUSTRIA </a:t>
            </a:r>
            <a:r>
              <a:rPr lang="it-IT" dirty="0"/>
              <a:t>FARMACEUTICA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6792"/>
            <a:ext cx="8229600" cy="34867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</a:t>
            </a:r>
            <a:r>
              <a:rPr lang="it-IT" dirty="0" smtClean="0"/>
              <a:t>n Italia </a:t>
            </a:r>
          </a:p>
          <a:p>
            <a:r>
              <a:rPr lang="it-IT" dirty="0" smtClean="0"/>
              <a:t>500 </a:t>
            </a:r>
            <a:r>
              <a:rPr lang="it-IT" dirty="0"/>
              <a:t>imprese, 64mila addetti, 4,2% del VA manifatturiero</a:t>
            </a:r>
          </a:p>
          <a:p>
            <a:r>
              <a:rPr lang="it-IT" dirty="0"/>
              <a:t>p</a:t>
            </a:r>
            <a:r>
              <a:rPr lang="it-IT" dirty="0" smtClean="0"/>
              <a:t>rimo settore per intensità di  R&amp;S</a:t>
            </a:r>
          </a:p>
          <a:p>
            <a:r>
              <a:rPr lang="it-IT" dirty="0" smtClean="0"/>
              <a:t>quota </a:t>
            </a:r>
            <a:r>
              <a:rPr lang="it-IT" dirty="0"/>
              <a:t>di imprese innovatrici sul totale di settore nel 2012 è pari al 81%, </a:t>
            </a:r>
            <a:endParaRPr lang="it-IT" dirty="0" smtClean="0"/>
          </a:p>
          <a:p>
            <a:r>
              <a:rPr lang="it-IT" dirty="0"/>
              <a:t>p</a:t>
            </a:r>
            <a:r>
              <a:rPr lang="it-IT" dirty="0" smtClean="0"/>
              <a:t>esa per il 40% dei comparti ad elevata intensità tecnologica in termini di addetti, investimenti e esportazioni</a:t>
            </a:r>
          </a:p>
          <a:p>
            <a:r>
              <a:rPr lang="it-IT" dirty="0" smtClean="0"/>
              <a:t>elevata qualità </a:t>
            </a:r>
            <a:r>
              <a:rPr lang="it-IT" dirty="0"/>
              <a:t>delle risorse umane (per il 90% laureati o </a:t>
            </a:r>
            <a:r>
              <a:rPr lang="it-IT" dirty="0" smtClean="0"/>
              <a:t>diplomati)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2517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INDUSTRIA BIOTECNOLOGICA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2100" y="2156792"/>
            <a:ext cx="8229600" cy="34867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in Europa</a:t>
            </a:r>
          </a:p>
          <a:p>
            <a:r>
              <a:rPr lang="it-IT" dirty="0"/>
              <a:t>imprese specializzate nella </a:t>
            </a:r>
            <a:r>
              <a:rPr lang="it-IT" dirty="0" smtClean="0"/>
              <a:t>ricerca, focalizzate nell’applicazione </a:t>
            </a:r>
            <a:r>
              <a:rPr lang="it-IT" dirty="0"/>
              <a:t>commerciale delle scoperte </a:t>
            </a:r>
            <a:r>
              <a:rPr lang="it-IT" dirty="0" smtClean="0"/>
              <a:t>scientifiche, concentrandosi </a:t>
            </a:r>
            <a:r>
              <a:rPr lang="it-IT" dirty="0"/>
              <a:t>sulle prime fasi dello sviluppo di nuovi farmaci </a:t>
            </a:r>
            <a:r>
              <a:rPr lang="it-IT" dirty="0" smtClean="0"/>
              <a:t>  </a:t>
            </a:r>
          </a:p>
          <a:p>
            <a:r>
              <a:rPr lang="it-IT" dirty="0"/>
              <a:t>b</a:t>
            </a:r>
            <a:r>
              <a:rPr lang="it-IT" dirty="0" smtClean="0"/>
              <a:t>arriere: </a:t>
            </a:r>
          </a:p>
          <a:p>
            <a:pPr lvl="1"/>
            <a:r>
              <a:rPr lang="it-IT" dirty="0" smtClean="0"/>
              <a:t>i </a:t>
            </a:r>
            <a:r>
              <a:rPr lang="it-IT" dirty="0"/>
              <a:t>costi e i tempi legati ai processi di approvazione dei nuovi prodotti da parte delle autorità sanitarie nazionali, </a:t>
            </a:r>
            <a:endParaRPr lang="it-IT" dirty="0" smtClean="0"/>
          </a:p>
          <a:p>
            <a:pPr lvl="1"/>
            <a:r>
              <a:rPr lang="it-IT" dirty="0" smtClean="0"/>
              <a:t>la </a:t>
            </a:r>
            <a:r>
              <a:rPr lang="it-IT" dirty="0"/>
              <a:t>formazione di strutture di marketing adeguate, </a:t>
            </a:r>
            <a:endParaRPr lang="it-IT" dirty="0" smtClean="0"/>
          </a:p>
          <a:p>
            <a:pPr lvl="1"/>
            <a:r>
              <a:rPr lang="it-IT" dirty="0" smtClean="0"/>
              <a:t>lo </a:t>
            </a:r>
            <a:r>
              <a:rPr lang="it-IT" dirty="0"/>
              <a:t>sviluppo di tecniche di produzione su larga scala </a:t>
            </a:r>
            <a:endParaRPr lang="it-IT" dirty="0" smtClean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9450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z="1500" smtClean="0">
              <a:solidFill>
                <a:srgbClr val="37424A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sz="8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sz="1400" b="1" i="1" smtClean="0">
              <a:solidFill>
                <a:schemeClr val="tx2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248400"/>
            <a:ext cx="2625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2057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  <a:spcBef>
                <a:spcPct val="10000"/>
              </a:spcBef>
              <a:spcAft>
                <a:spcPct val="20000"/>
              </a:spcAft>
              <a:buClr>
                <a:srgbClr val="333333"/>
              </a:buClr>
              <a:buSzPct val="95000"/>
              <a:buFont typeface="Arial" pitchFamily="34" charset="0"/>
              <a:buNone/>
            </a:pPr>
            <a:r>
              <a:rPr lang="it-IT" sz="1500">
                <a:solidFill>
                  <a:srgbClr val="37424A"/>
                </a:solidFill>
              </a:rPr>
              <a:t>-</a:t>
            </a:r>
            <a:endParaRPr lang="it-IT"/>
          </a:p>
        </p:txBody>
      </p:sp>
      <p:pic>
        <p:nvPicPr>
          <p:cNvPr id="15366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" y="457200"/>
            <a:ext cx="83915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9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1500" smtClean="0">
                <a:solidFill>
                  <a:srgbClr val="37424A"/>
                </a:solidFill>
              </a:rPr>
              <a:t>Tendenze Tecnologiche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sz="8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sz="1400" b="1" i="1" smtClean="0">
              <a:solidFill>
                <a:schemeClr val="tx2"/>
              </a:solidFill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248400"/>
            <a:ext cx="2625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049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71807"/>
            <a:ext cx="8394700" cy="894872"/>
          </a:xfrm>
        </p:spPr>
        <p:txBody>
          <a:bodyPr/>
          <a:lstStyle/>
          <a:p>
            <a:r>
              <a:rPr lang="it-IT" dirty="0" smtClean="0"/>
              <a:t>INDUSTRIA BIOTECNOLOGICA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2100" y="2017092"/>
            <a:ext cx="8394700" cy="39900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dirty="0" smtClean="0"/>
              <a:t>in Italia </a:t>
            </a:r>
          </a:p>
          <a:p>
            <a:pPr marL="457200" lvl="1" indent="0">
              <a:buNone/>
            </a:pPr>
            <a:r>
              <a:rPr lang="it-IT" dirty="0" smtClean="0"/>
              <a:t>è concentrata </a:t>
            </a:r>
            <a:r>
              <a:rPr lang="it-IT" dirty="0"/>
              <a:t>sul piano geografico, in relazione alla presenza territoriale di una solida e ampia base di ricerca, di imprese farmaceutiche italiane e filiali di multinazionali straniere, partner scientifici (centri di ricerca e clinici), finanziari e professionali (studi legali, brevettuali, di trasferimento tecnologico e società di consulenza), oltre che parchi scientifici, dove sono localizzate il 24% delle imprese. 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Le </a:t>
            </a:r>
            <a:r>
              <a:rPr lang="it-IT" dirty="0"/>
              <a:t>imprese si concentrano in Lombardia (36%), Piemonte (12%), Toscana (9%), Veneto (8%), Sardegna (7%) e Lazio (6%).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814860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59107"/>
            <a:ext cx="8229600" cy="840754"/>
          </a:xfrm>
        </p:spPr>
        <p:txBody>
          <a:bodyPr/>
          <a:lstStyle/>
          <a:p>
            <a:r>
              <a:rPr lang="it-IT" dirty="0" smtClean="0"/>
              <a:t>INDUSTRIA BIOTECNOLOGICA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0400"/>
            <a:ext cx="8369300" cy="441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200" dirty="0" smtClean="0"/>
              <a:t>Debolezze</a:t>
            </a:r>
          </a:p>
          <a:p>
            <a:pPr lvl="0"/>
            <a:r>
              <a:rPr lang="it-IT" sz="2200" dirty="0"/>
              <a:t>p</a:t>
            </a:r>
            <a:r>
              <a:rPr lang="it-IT" sz="2200" dirty="0" smtClean="0"/>
              <a:t>iù ricerca </a:t>
            </a:r>
            <a:r>
              <a:rPr lang="it-IT" sz="2200" dirty="0"/>
              <a:t>scientifica </a:t>
            </a:r>
            <a:r>
              <a:rPr lang="it-IT" sz="2200" dirty="0" smtClean="0"/>
              <a:t>che sviluppo </a:t>
            </a:r>
            <a:r>
              <a:rPr lang="it-IT" sz="2200" dirty="0"/>
              <a:t>tecnologico, </a:t>
            </a:r>
            <a:r>
              <a:rPr lang="it-IT" sz="2200" dirty="0" smtClean="0"/>
              <a:t>crescita </a:t>
            </a:r>
            <a:r>
              <a:rPr lang="it-IT" sz="2200" dirty="0"/>
              <a:t>dell’informazione sperimentale disponibile </a:t>
            </a:r>
            <a:r>
              <a:rPr lang="it-IT" sz="2200" dirty="0" smtClean="0"/>
              <a:t>ma ancora pochi nuovi farmaci</a:t>
            </a:r>
            <a:endParaRPr lang="it-IT" sz="2200" dirty="0"/>
          </a:p>
          <a:p>
            <a:pPr lvl="0"/>
            <a:r>
              <a:rPr lang="it-IT" sz="2200" dirty="0"/>
              <a:t>incertezza e estensione temporale della ricerca biotecnologica, </a:t>
            </a:r>
            <a:r>
              <a:rPr lang="it-IT" sz="2200" dirty="0" smtClean="0"/>
              <a:t>&gt; </a:t>
            </a:r>
            <a:r>
              <a:rPr lang="it-IT" sz="2200" dirty="0"/>
              <a:t>l’esigenza di strutture finanziarie in grado di sostenere un alto tasso di </a:t>
            </a:r>
            <a:r>
              <a:rPr lang="it-IT" sz="2200" dirty="0" smtClean="0"/>
              <a:t>rischiosità</a:t>
            </a:r>
            <a:endParaRPr lang="it-IT" sz="2200" dirty="0"/>
          </a:p>
          <a:p>
            <a:pPr lvl="0"/>
            <a:r>
              <a:rPr lang="it-IT" sz="2200" dirty="0"/>
              <a:t>e</a:t>
            </a:r>
            <a:r>
              <a:rPr lang="it-IT" sz="2200" dirty="0" smtClean="0"/>
              <a:t>levata specializzazione, ma </a:t>
            </a:r>
            <a:r>
              <a:rPr lang="it-IT" sz="2200" dirty="0"/>
              <a:t>la complessità della base conoscitiva richiederebbe </a:t>
            </a:r>
            <a:r>
              <a:rPr lang="it-IT" sz="2200" dirty="0" smtClean="0"/>
              <a:t>l’integrazione </a:t>
            </a:r>
            <a:r>
              <a:rPr lang="it-IT" sz="2200" dirty="0"/>
              <a:t>di un amplissimo spettro di competenze e tecniche </a:t>
            </a:r>
            <a:r>
              <a:rPr lang="it-IT" sz="2200" dirty="0" smtClean="0"/>
              <a:t>differenziate</a:t>
            </a:r>
            <a:endParaRPr lang="it-IT" sz="2200" dirty="0"/>
          </a:p>
          <a:p>
            <a:pPr lvl="0"/>
            <a:r>
              <a:rPr lang="it-IT" sz="2200" dirty="0"/>
              <a:t>piccola </a:t>
            </a:r>
            <a:r>
              <a:rPr lang="it-IT" sz="2200" dirty="0" smtClean="0"/>
              <a:t>dimensione a fronte di elevate </a:t>
            </a:r>
            <a:r>
              <a:rPr lang="it-IT" sz="2200" dirty="0"/>
              <a:t>economie di scala e di scopo </a:t>
            </a:r>
            <a:r>
              <a:rPr lang="it-IT" sz="2200" dirty="0" smtClean="0"/>
              <a:t>dei processi </a:t>
            </a:r>
            <a:r>
              <a:rPr lang="it-IT" sz="2200" dirty="0"/>
              <a:t>di ricerca </a:t>
            </a:r>
            <a:r>
              <a:rPr lang="it-IT" sz="2200" dirty="0" smtClean="0"/>
              <a:t>(uso delle conoscenze in diversi </a:t>
            </a:r>
            <a:r>
              <a:rPr lang="it-IT" sz="2200" dirty="0"/>
              <a:t>ambiti di applicazione</a:t>
            </a:r>
            <a:r>
              <a:rPr lang="it-IT" sz="2200" dirty="0" smtClean="0"/>
              <a:t>)</a:t>
            </a:r>
            <a:endParaRPr lang="it-IT" sz="2200" dirty="0"/>
          </a:p>
          <a:p>
            <a:pPr lvl="0"/>
            <a:r>
              <a:rPr lang="it-IT" sz="2200" dirty="0"/>
              <a:t>selettività ed esclusività del regime di proprietà intellettuale, </a:t>
            </a:r>
            <a:r>
              <a:rPr lang="it-IT" sz="2200" dirty="0" smtClean="0"/>
              <a:t>che rallenta </a:t>
            </a:r>
            <a:r>
              <a:rPr lang="it-IT" sz="2200" dirty="0"/>
              <a:t>lo sviluppo scientifico e tecnologico </a:t>
            </a:r>
            <a:r>
              <a:rPr lang="it-IT" sz="2200" dirty="0" smtClean="0"/>
              <a:t>futuro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1560656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87762"/>
            <a:ext cx="8229600" cy="840754"/>
          </a:xfrm>
        </p:spPr>
        <p:txBody>
          <a:bodyPr/>
          <a:lstStyle/>
          <a:p>
            <a:r>
              <a:rPr lang="it-IT" dirty="0" smtClean="0"/>
              <a:t>INDUSTRIA BIOTECNOLOGICA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9055"/>
            <a:ext cx="8369300" cy="441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200" dirty="0" smtClean="0"/>
              <a:t>Criticità da affrontare</a:t>
            </a:r>
          </a:p>
          <a:p>
            <a:pPr lvl="0"/>
            <a:r>
              <a:rPr lang="it-IT" sz="2400" dirty="0"/>
              <a:t>Ampiezza, dimensione e qualità della ricerca di base </a:t>
            </a:r>
          </a:p>
          <a:p>
            <a:pPr lvl="0"/>
            <a:r>
              <a:rPr lang="it-IT" sz="2400" dirty="0" err="1"/>
              <a:t>Governance</a:t>
            </a:r>
            <a:r>
              <a:rPr lang="it-IT" sz="2400" dirty="0"/>
              <a:t> dei network</a:t>
            </a:r>
          </a:p>
          <a:p>
            <a:pPr lvl="0"/>
            <a:r>
              <a:rPr lang="it-IT" sz="2400" dirty="0"/>
              <a:t>Apertura dei cluster: prossimità territoriale e “sociale”</a:t>
            </a:r>
          </a:p>
          <a:p>
            <a:pPr lvl="0"/>
            <a:r>
              <a:rPr lang="it-IT" sz="2400" dirty="0"/>
              <a:t>Modelli di business</a:t>
            </a:r>
          </a:p>
          <a:p>
            <a:pPr lvl="0"/>
            <a:r>
              <a:rPr lang="it-IT" sz="2400" dirty="0"/>
              <a:t>Specializzazione, focalizzazione e integrazione</a:t>
            </a:r>
          </a:p>
          <a:p>
            <a:pPr lvl="0"/>
            <a:r>
              <a:rPr lang="it-IT" sz="2400" dirty="0"/>
              <a:t>Ruolo delle grandi </a:t>
            </a:r>
            <a:r>
              <a:rPr lang="it-IT" sz="2400" dirty="0" smtClean="0"/>
              <a:t>imprese</a:t>
            </a:r>
          </a:p>
          <a:p>
            <a:pPr marL="0" indent="0">
              <a:buNone/>
            </a:pPr>
            <a:r>
              <a:rPr lang="it-IT" sz="2400" dirty="0" smtClean="0"/>
              <a:t>Fare buona ricerca, attrarre venture </a:t>
            </a:r>
            <a:r>
              <a:rPr lang="it-IT" sz="2400" dirty="0" err="1" smtClean="0"/>
              <a:t>capitalist</a:t>
            </a:r>
            <a:r>
              <a:rPr lang="it-IT" sz="2400" dirty="0" smtClean="0"/>
              <a:t>, imparare a rapportarsi con imprese fuori scala regionale e </a:t>
            </a:r>
            <a:r>
              <a:rPr lang="it-IT" sz="2400" dirty="0"/>
              <a:t>impegnarci a completare il quadro degli attori necessari alla sostenibilità </a:t>
            </a:r>
            <a:r>
              <a:rPr lang="it-IT" sz="2400" dirty="0" smtClean="0"/>
              <a:t>dell’area, costruire alleanze </a:t>
            </a:r>
            <a:r>
              <a:rPr lang="it-IT" sz="2400" dirty="0"/>
              <a:t>fra imprese biotech e big </a:t>
            </a:r>
            <a:r>
              <a:rPr lang="it-IT" sz="2400" dirty="0" err="1"/>
              <a:t>pharma</a:t>
            </a:r>
            <a:r>
              <a:rPr lang="it-IT" sz="2400" dirty="0"/>
              <a:t> che sono grandi integratori </a:t>
            </a:r>
          </a:p>
          <a:p>
            <a:pPr marL="0" lv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4266493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11507"/>
            <a:ext cx="8229600" cy="580969"/>
          </a:xfrm>
        </p:spPr>
        <p:txBody>
          <a:bodyPr/>
          <a:lstStyle/>
          <a:p>
            <a:r>
              <a:rPr lang="it-IT" sz="2800" dirty="0" smtClean="0"/>
              <a:t>LINEE DI SVILUPPO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88630"/>
            <a:ext cx="8229600" cy="3486772"/>
          </a:xfrm>
        </p:spPr>
        <p:txBody>
          <a:bodyPr/>
          <a:lstStyle/>
          <a:p>
            <a:pPr lvl="0"/>
            <a:r>
              <a:rPr lang="it-IT" dirty="0"/>
              <a:t>Rete di </a:t>
            </a:r>
            <a:r>
              <a:rPr lang="it-IT" dirty="0" err="1"/>
              <a:t>Biobanche</a:t>
            </a:r>
            <a:r>
              <a:rPr lang="it-IT" dirty="0"/>
              <a:t>, uno dei filoni dello sviluppo futuro</a:t>
            </a:r>
          </a:p>
          <a:p>
            <a:r>
              <a:rPr lang="it-IT" dirty="0"/>
              <a:t>Cosa manca dalla filiera per colmare lo spazio dall’archivio dei tessuti alla domanda, per giungere a portare il prodotto sul mercato </a:t>
            </a:r>
          </a:p>
          <a:p>
            <a:r>
              <a:rPr lang="it-IT" dirty="0"/>
              <a:t>Potenziare la traduzione </a:t>
            </a:r>
            <a:r>
              <a:rPr lang="it-IT" dirty="0" err="1"/>
              <a:t>Good</a:t>
            </a:r>
            <a:r>
              <a:rPr lang="it-IT" dirty="0"/>
              <a:t> Manufacturing </a:t>
            </a:r>
            <a:r>
              <a:rPr lang="it-IT" dirty="0" err="1"/>
              <a:t>Practice</a:t>
            </a:r>
            <a:r>
              <a:rPr lang="it-IT" dirty="0"/>
              <a:t> con la cooperazione fra soggetti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619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Fornire elementi per la selezione delle priorità della Regione Siciliana</a:t>
            </a:r>
          </a:p>
          <a:p>
            <a:r>
              <a:rPr lang="it-IT" dirty="0" smtClean="0"/>
              <a:t>Condividere orientamenti tecnologici sul tema SCIENZE DELLA VITA</a:t>
            </a:r>
          </a:p>
          <a:p>
            <a:pPr lvl="1"/>
            <a:r>
              <a:rPr lang="it-IT" dirty="0" smtClean="0"/>
              <a:t>A livello europeo</a:t>
            </a:r>
          </a:p>
          <a:p>
            <a:pPr lvl="1"/>
            <a:r>
              <a:rPr lang="it-IT" dirty="0" smtClean="0"/>
              <a:t>A livello nazionale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05219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SFIDE TECNOLOGICHE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3033" y="2138227"/>
            <a:ext cx="8576201" cy="37691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Convergenza di </a:t>
            </a:r>
            <a:r>
              <a:rPr lang="it-IT" dirty="0" smtClean="0"/>
              <a:t>discipline: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ricerca e lo sviluppo di nuovi prodotti, in particolare farmaci e </a:t>
            </a:r>
            <a:r>
              <a:rPr lang="it-IT" dirty="0" smtClean="0"/>
              <a:t>terapie,  </a:t>
            </a:r>
            <a:r>
              <a:rPr lang="it-IT" dirty="0"/>
              <a:t>richiede </a:t>
            </a:r>
            <a:r>
              <a:rPr lang="it-IT" u="sng" dirty="0"/>
              <a:t>l’integrazione</a:t>
            </a:r>
            <a:r>
              <a:rPr lang="it-IT" dirty="0"/>
              <a:t> di discipline e tecniche diverse come biologia molecolare, biologia cellulare, genetica, bioinformatica, chimica computazionale, chimica delle proteine, chimica </a:t>
            </a:r>
            <a:r>
              <a:rPr lang="it-IT" dirty="0" err="1"/>
              <a:t>combinatoriale</a:t>
            </a:r>
            <a:r>
              <a:rPr lang="it-IT" dirty="0"/>
              <a:t>, ingegneria genetica, high </a:t>
            </a:r>
            <a:r>
              <a:rPr lang="it-IT" dirty="0" err="1"/>
              <a:t>throughput</a:t>
            </a:r>
            <a:r>
              <a:rPr lang="it-IT" dirty="0"/>
              <a:t> screening, ecc., con un ruolo crescente e fondamentale svolto dalla </a:t>
            </a:r>
            <a:r>
              <a:rPr lang="it-IT" u="sng" dirty="0"/>
              <a:t>bioinformatica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28990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TENDENZE GLOBALI DI MERCATO E SOCIALI RILEVANTI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220292"/>
            <a:ext cx="8229600" cy="3486772"/>
          </a:xfrm>
        </p:spPr>
        <p:txBody>
          <a:bodyPr>
            <a:normAutofit/>
          </a:bodyPr>
          <a:lstStyle/>
          <a:p>
            <a:r>
              <a:rPr lang="it-IT" dirty="0" smtClean="0"/>
              <a:t>invecchiamento </a:t>
            </a:r>
            <a:r>
              <a:rPr lang="it-IT" dirty="0"/>
              <a:t>della </a:t>
            </a:r>
            <a:r>
              <a:rPr lang="it-IT" dirty="0" smtClean="0"/>
              <a:t>popolazione</a:t>
            </a:r>
            <a:endParaRPr lang="it-IT" dirty="0"/>
          </a:p>
          <a:p>
            <a:r>
              <a:rPr lang="it-IT" dirty="0" smtClean="0"/>
              <a:t>maggior </a:t>
            </a:r>
            <a:r>
              <a:rPr lang="it-IT" dirty="0"/>
              <a:t>peso delle malattie </a:t>
            </a:r>
            <a:r>
              <a:rPr lang="it-IT" dirty="0" smtClean="0"/>
              <a:t>croniche</a:t>
            </a:r>
            <a:endParaRPr lang="it-IT" dirty="0"/>
          </a:p>
          <a:p>
            <a:r>
              <a:rPr lang="it-IT" dirty="0" smtClean="0"/>
              <a:t>connessione </a:t>
            </a:r>
            <a:r>
              <a:rPr lang="it-IT" dirty="0"/>
              <a:t>tra salute e </a:t>
            </a:r>
            <a:r>
              <a:rPr lang="it-IT" dirty="0" smtClean="0"/>
              <a:t>benessere, domanda </a:t>
            </a:r>
            <a:r>
              <a:rPr lang="it-IT" dirty="0"/>
              <a:t>di salute crescente sia nei paesi ricchi che in quelli in via di </a:t>
            </a:r>
            <a:r>
              <a:rPr lang="it-IT" dirty="0" smtClean="0"/>
              <a:t>sviluppo</a:t>
            </a:r>
            <a:endParaRPr lang="it-IT" dirty="0"/>
          </a:p>
          <a:p>
            <a:pPr lvl="0"/>
            <a:r>
              <a:rPr lang="it-IT" dirty="0" smtClean="0"/>
              <a:t>personalizzazione </a:t>
            </a:r>
            <a:r>
              <a:rPr lang="it-IT" dirty="0"/>
              <a:t>di massa</a:t>
            </a:r>
          </a:p>
          <a:p>
            <a:pPr lvl="0"/>
            <a:r>
              <a:rPr lang="it-IT" dirty="0" smtClean="0"/>
              <a:t>sostenibilità </a:t>
            </a:r>
            <a:r>
              <a:rPr lang="it-IT" dirty="0"/>
              <a:t>ambientale, economica e sociale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439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7987"/>
            <a:ext cx="8229600" cy="580969"/>
          </a:xfrm>
        </p:spPr>
        <p:txBody>
          <a:bodyPr/>
          <a:lstStyle/>
          <a:p>
            <a:r>
              <a:rPr lang="it-IT" sz="2800" dirty="0" smtClean="0"/>
              <a:t>TENDENZE SPECIFICHE RILEVANTI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2018163"/>
            <a:ext cx="8420705" cy="4235075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Approccio </a:t>
            </a:r>
            <a:r>
              <a:rPr lang="it-IT" dirty="0"/>
              <a:t>personalizzato ed integrazione terapia e </a:t>
            </a:r>
            <a:r>
              <a:rPr lang="it-IT" dirty="0" smtClean="0"/>
              <a:t>diagnosi, somministrazione </a:t>
            </a:r>
            <a:r>
              <a:rPr lang="it-IT" dirty="0"/>
              <a:t>mirata alla ricerca di maggiore </a:t>
            </a:r>
            <a:r>
              <a:rPr lang="it-IT" dirty="0" smtClean="0"/>
              <a:t>efficacia</a:t>
            </a:r>
            <a:endParaRPr lang="it-IT" dirty="0"/>
          </a:p>
          <a:p>
            <a:pPr lvl="0"/>
            <a:r>
              <a:rPr lang="it-IT" dirty="0" err="1"/>
              <a:t>Ageing</a:t>
            </a:r>
            <a:r>
              <a:rPr lang="it-IT" dirty="0"/>
              <a:t> e patologie croniche</a:t>
            </a:r>
          </a:p>
          <a:p>
            <a:pPr lvl="0"/>
            <a:r>
              <a:rPr lang="it-IT" dirty="0"/>
              <a:t>Tecnologie convergenti per un approccio sistemico ed interdisciplinare ai </a:t>
            </a:r>
            <a:r>
              <a:rPr lang="it-IT" dirty="0" smtClean="0"/>
              <a:t>problemi</a:t>
            </a:r>
          </a:p>
          <a:p>
            <a:pPr lvl="0"/>
            <a:endParaRPr lang="it-IT" dirty="0"/>
          </a:p>
          <a:p>
            <a:pPr marL="0" indent="0">
              <a:buNone/>
            </a:pPr>
            <a:r>
              <a:rPr lang="it-IT" dirty="0" smtClean="0"/>
              <a:t>Ruolo </a:t>
            </a:r>
            <a:r>
              <a:rPr lang="it-IT" dirty="0"/>
              <a:t>del manifatturiero per le sfide della società:</a:t>
            </a:r>
          </a:p>
          <a:p>
            <a:r>
              <a:rPr lang="it-IT" dirty="0"/>
              <a:t>Combinare diverse tecnologie e </a:t>
            </a:r>
            <a:r>
              <a:rPr lang="it-IT" dirty="0" err="1"/>
              <a:t>saperi</a:t>
            </a:r>
            <a:r>
              <a:rPr lang="it-IT" dirty="0"/>
              <a:t> in grado di abilitare soluzioni innovative che:</a:t>
            </a:r>
          </a:p>
          <a:p>
            <a:pPr lvl="1"/>
            <a:r>
              <a:rPr lang="it-IT" dirty="0"/>
              <a:t>per la persona, </a:t>
            </a:r>
            <a:r>
              <a:rPr lang="it-IT" b="1" dirty="0"/>
              <a:t>concorrono a realizzare un percorso di vita </a:t>
            </a:r>
            <a:r>
              <a:rPr lang="it-IT" dirty="0"/>
              <a:t>nell’ottica di un guadagno di salute (</a:t>
            </a:r>
            <a:r>
              <a:rPr lang="it-IT" dirty="0" err="1"/>
              <a:t>healthy</a:t>
            </a:r>
            <a:r>
              <a:rPr lang="it-IT" dirty="0"/>
              <a:t> living, </a:t>
            </a:r>
            <a:r>
              <a:rPr lang="it-IT" dirty="0" err="1"/>
              <a:t>active</a:t>
            </a:r>
            <a:r>
              <a:rPr lang="it-IT" dirty="0"/>
              <a:t> </a:t>
            </a:r>
            <a:r>
              <a:rPr lang="it-IT" dirty="0" err="1"/>
              <a:t>ageing</a:t>
            </a:r>
            <a:r>
              <a:rPr lang="it-IT" dirty="0"/>
              <a:t>);</a:t>
            </a:r>
          </a:p>
          <a:p>
            <a:pPr lvl="1"/>
            <a:r>
              <a:rPr lang="it-IT" dirty="0"/>
              <a:t>per il sistema, realizzano nuovi modelli di erogazione dei servizi più efficaci, centrati sulla persona, che </a:t>
            </a:r>
            <a:r>
              <a:rPr lang="it-IT" b="1" dirty="0"/>
              <a:t>integrano il mondo sanitario con quello sociale</a:t>
            </a:r>
            <a:endParaRPr lang="it-IT" dirty="0"/>
          </a:p>
          <a:p>
            <a:pPr lvl="1"/>
            <a:r>
              <a:rPr lang="it-IT" b="1" dirty="0"/>
              <a:t>benessere &gt; prevenzione &gt;  acuzie &gt; cronicità &gt; disabilità &gt; guadagno di </a:t>
            </a:r>
            <a:r>
              <a:rPr lang="it-IT" b="1" dirty="0" smtClean="0"/>
              <a:t>salute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05845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11741"/>
            <a:ext cx="8229600" cy="84075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AMBITI DI RICERCA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951" y="1868868"/>
            <a:ext cx="8547660" cy="42382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sz="2400" i="1" dirty="0"/>
              <a:t>-</a:t>
            </a:r>
            <a:r>
              <a:rPr lang="it-IT" sz="2400" i="1" dirty="0" err="1"/>
              <a:t>omics</a:t>
            </a:r>
            <a:r>
              <a:rPr lang="it-IT" sz="2400" dirty="0"/>
              <a:t> (genomica strutturale; genomica funzionale, proteomica, </a:t>
            </a:r>
            <a:r>
              <a:rPr lang="it-IT" sz="2400" dirty="0" err="1"/>
              <a:t>Trascrittomica</a:t>
            </a:r>
            <a:r>
              <a:rPr lang="it-IT" sz="2400" dirty="0"/>
              <a:t>, </a:t>
            </a:r>
            <a:r>
              <a:rPr lang="it-IT" sz="2400" dirty="0" err="1"/>
              <a:t>Metabolomica</a:t>
            </a:r>
            <a:r>
              <a:rPr lang="it-IT" sz="2400" dirty="0"/>
              <a:t>) </a:t>
            </a:r>
          </a:p>
          <a:p>
            <a:pPr lvl="0"/>
            <a:r>
              <a:rPr lang="it-IT" sz="2400" dirty="0" smtClean="0"/>
              <a:t>biologia sistemica</a:t>
            </a:r>
            <a:r>
              <a:rPr lang="it-IT" sz="2400" dirty="0"/>
              <a:t> </a:t>
            </a:r>
            <a:r>
              <a:rPr lang="it-IT" sz="2400" dirty="0" smtClean="0"/>
              <a:t>e biologia </a:t>
            </a:r>
            <a:r>
              <a:rPr lang="it-IT" sz="2400" dirty="0"/>
              <a:t>strutturale, </a:t>
            </a:r>
            <a:endParaRPr lang="it-IT" sz="2400" dirty="0" smtClean="0"/>
          </a:p>
          <a:p>
            <a:pPr lvl="0"/>
            <a:r>
              <a:rPr lang="it-IT" sz="2400" dirty="0" smtClean="0"/>
              <a:t>nano</a:t>
            </a:r>
            <a:r>
              <a:rPr lang="it-IT" sz="2400" dirty="0"/>
              <a:t>-</a:t>
            </a:r>
            <a:r>
              <a:rPr lang="it-IT" sz="2400" dirty="0" smtClean="0"/>
              <a:t>biotecnologie</a:t>
            </a:r>
          </a:p>
          <a:p>
            <a:pPr lvl="0"/>
            <a:r>
              <a:rPr lang="it-IT" sz="2400" dirty="0"/>
              <a:t>farmaci biotecnologici e </a:t>
            </a:r>
            <a:r>
              <a:rPr lang="it-IT" sz="2400" dirty="0" err="1"/>
              <a:t>biosimilari</a:t>
            </a:r>
            <a:endParaRPr lang="it-IT" sz="2400" dirty="0"/>
          </a:p>
          <a:p>
            <a:pPr lvl="0"/>
            <a:r>
              <a:rPr lang="it-IT" sz="2400" dirty="0"/>
              <a:t>medicinali di terapia genica, di terapia cellulare somatica e di ingegneria tessutale</a:t>
            </a:r>
          </a:p>
          <a:p>
            <a:pPr lvl="0"/>
            <a:r>
              <a:rPr lang="it-IT" sz="2400" dirty="0"/>
              <a:t>diagnostica molecolare </a:t>
            </a:r>
          </a:p>
          <a:p>
            <a:pPr lvl="0"/>
            <a:r>
              <a:rPr lang="it-IT" sz="2400" dirty="0" smtClean="0"/>
              <a:t>immunoterapia </a:t>
            </a:r>
            <a:r>
              <a:rPr lang="it-IT" sz="2400" dirty="0"/>
              <a:t>allergene-specifica </a:t>
            </a:r>
          </a:p>
          <a:p>
            <a:pPr lvl="0"/>
            <a:r>
              <a:rPr lang="it-IT" sz="2400" dirty="0" err="1" smtClean="0"/>
              <a:t>biobanche</a:t>
            </a:r>
            <a:endParaRPr lang="it-IT" sz="2400" dirty="0"/>
          </a:p>
          <a:p>
            <a:pPr lvl="0"/>
            <a:r>
              <a:rPr lang="it-IT" sz="2400" dirty="0"/>
              <a:t>agrobiotecnologie</a:t>
            </a:r>
          </a:p>
          <a:p>
            <a:r>
              <a:rPr lang="it-IT" sz="2400" dirty="0"/>
              <a:t>dalla ricerca biotecnologica nuove risorse per l’industria italiana e per uno sviluppo sostenibile</a:t>
            </a:r>
          </a:p>
          <a:p>
            <a:pPr lvl="0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307987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220292"/>
            <a:ext cx="8229600" cy="348677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13 Regioni coinvolte</a:t>
            </a:r>
          </a:p>
          <a:p>
            <a:endParaRPr lang="it-IT" dirty="0" smtClean="0"/>
          </a:p>
          <a:p>
            <a:r>
              <a:rPr lang="it-IT" dirty="0"/>
              <a:t>Nel cluster si ricerca la composizione nazionale, l’integrazione interregionale e la </a:t>
            </a:r>
            <a:r>
              <a:rPr lang="it-IT" b="1" dirty="0" err="1"/>
              <a:t>governance</a:t>
            </a:r>
            <a:r>
              <a:rPr lang="it-IT" b="1" dirty="0"/>
              <a:t> </a:t>
            </a:r>
            <a:r>
              <a:rPr lang="it-IT" b="1" dirty="0" err="1"/>
              <a:t>interfunzionale</a:t>
            </a:r>
            <a:r>
              <a:rPr lang="it-IT" dirty="0"/>
              <a:t> delle competenze, delle risorse e delle strutture pubbliche e private di R&amp;S e di </a:t>
            </a:r>
            <a:r>
              <a:rPr lang="it-IT" dirty="0" smtClean="0"/>
              <a:t>produzione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17 Regioni/Province autonome hanno </a:t>
            </a:r>
            <a:r>
              <a:rPr lang="it-IT" dirty="0" err="1" smtClean="0"/>
              <a:t>SdV</a:t>
            </a:r>
            <a:r>
              <a:rPr lang="it-IT" dirty="0" smtClean="0"/>
              <a:t> come area di specializzazione intelligente</a:t>
            </a:r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38739" y="1449118"/>
            <a:ext cx="8920594" cy="84075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600" dirty="0" smtClean="0"/>
              <a:t>ALISEI - CLUSTER TECNOLOGICO NAZIONALE SCIENZE DELLA VITA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xmlns="" val="29403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791" y="1301212"/>
            <a:ext cx="8662361" cy="562078"/>
          </a:xfrm>
        </p:spPr>
        <p:txBody>
          <a:bodyPr/>
          <a:lstStyle/>
          <a:p>
            <a:r>
              <a:rPr lang="it-IT" sz="2800" dirty="0" smtClean="0"/>
              <a:t>AMBITI TECNOLOGICI DI AVVIO DEL CLUSTER ALISEI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690"/>
            <a:ext cx="8404952" cy="4175789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tecnologie </a:t>
            </a:r>
            <a:r>
              <a:rPr lang="it-IT" dirty="0"/>
              <a:t>per aumentare sicurezza ed efficacia di farmaci e vaccini; </a:t>
            </a:r>
            <a:endParaRPr lang="it-IT" dirty="0" smtClean="0"/>
          </a:p>
          <a:p>
            <a:r>
              <a:rPr lang="it-IT" dirty="0" smtClean="0"/>
              <a:t>identificazione</a:t>
            </a:r>
            <a:r>
              <a:rPr lang="it-IT" dirty="0"/>
              <a:t>, validazione e sviluppo commerciale di nuovi </a:t>
            </a:r>
            <a:r>
              <a:rPr lang="it-IT" dirty="0" err="1"/>
              <a:t>biomarcatori</a:t>
            </a:r>
            <a:r>
              <a:rPr lang="it-IT" dirty="0"/>
              <a:t> diagnostici per malattie complesse; </a:t>
            </a:r>
            <a:endParaRPr lang="it-IT" dirty="0" smtClean="0"/>
          </a:p>
          <a:p>
            <a:r>
              <a:rPr lang="it-IT" dirty="0" smtClean="0"/>
              <a:t>kit </a:t>
            </a:r>
            <a:r>
              <a:rPr lang="it-IT" dirty="0"/>
              <a:t>diagnostici per la salute in ambito oncologico, </a:t>
            </a:r>
            <a:endParaRPr lang="it-IT" dirty="0" smtClean="0"/>
          </a:p>
          <a:p>
            <a:r>
              <a:rPr lang="it-IT" dirty="0" smtClean="0"/>
              <a:t>neurologico</a:t>
            </a:r>
            <a:r>
              <a:rPr lang="it-IT" dirty="0"/>
              <a:t>, infettivologo e nelle malattie legate alla povertà</a:t>
            </a:r>
            <a:r>
              <a:rPr lang="it-IT" dirty="0" smtClean="0"/>
              <a:t>;</a:t>
            </a:r>
          </a:p>
          <a:p>
            <a:r>
              <a:rPr lang="it-IT" dirty="0" smtClean="0"/>
              <a:t> </a:t>
            </a:r>
            <a:r>
              <a:rPr lang="it-IT" dirty="0"/>
              <a:t>creazione di una infrastruttura multiregionale per la rigenerazione di organi e tessuti.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434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39171"/>
            <a:ext cx="8229600" cy="538829"/>
          </a:xfrm>
        </p:spPr>
        <p:txBody>
          <a:bodyPr/>
          <a:lstStyle/>
          <a:p>
            <a:r>
              <a:rPr lang="it-IT" sz="2800" dirty="0" smtClean="0"/>
              <a:t>PRINCIPALI TENDENZE TECNOLOGICHE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332" y="2161596"/>
            <a:ext cx="8776528" cy="4514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innovazioni </a:t>
            </a:r>
            <a:r>
              <a:rPr lang="it-IT" sz="2400" dirty="0"/>
              <a:t>in almeno due direzioni principali:</a:t>
            </a:r>
          </a:p>
          <a:p>
            <a:pPr marL="0" indent="0">
              <a:buNone/>
            </a:pPr>
            <a:r>
              <a:rPr lang="it-IT" sz="2400" dirty="0"/>
              <a:t>a) nuovi metodi e strumenti di ricerca per identificare le basi molecolari delle malattie, meccanismi di azione, nuovi target e farmaci  potenziali;</a:t>
            </a:r>
          </a:p>
          <a:p>
            <a:pPr marL="0" indent="0">
              <a:buNone/>
            </a:pPr>
            <a:r>
              <a:rPr lang="it-IT" sz="2400" dirty="0"/>
              <a:t>b) nuovi composti (</a:t>
            </a:r>
            <a:r>
              <a:rPr lang="it-IT" sz="2400" dirty="0" err="1"/>
              <a:t>rDNA</a:t>
            </a:r>
            <a:r>
              <a:rPr lang="it-IT" sz="2400" dirty="0"/>
              <a:t>, anticorpi monoclonali, cellule staminali) e modalità di trattamento (vaccini specifici al paziente, ingegneria dei tessuti, medicina personalizzata), ecc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980968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39171"/>
            <a:ext cx="8229600" cy="538829"/>
          </a:xfrm>
        </p:spPr>
        <p:txBody>
          <a:bodyPr/>
          <a:lstStyle/>
          <a:p>
            <a:r>
              <a:rPr lang="it-IT" sz="2800" dirty="0" smtClean="0"/>
              <a:t>PRINCIPALI TENDENZE TECNOLOGICHE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332" y="1840412"/>
            <a:ext cx="8776528" cy="4836159"/>
          </a:xfrm>
        </p:spPr>
        <p:txBody>
          <a:bodyPr>
            <a:noAutofit/>
          </a:bodyPr>
          <a:lstStyle/>
          <a:p>
            <a:r>
              <a:rPr lang="it-IT" sz="2300" dirty="0" smtClean="0"/>
              <a:t>utilizzo </a:t>
            </a:r>
            <a:r>
              <a:rPr lang="it-IT" sz="2300" dirty="0"/>
              <a:t>contemporaneo di diversi test biologici su un unico campione: identificazione analitica rapida da quantità di materiale molto ridotta a scopi diagnostici;</a:t>
            </a:r>
          </a:p>
          <a:p>
            <a:r>
              <a:rPr lang="it-IT" sz="2300" dirty="0"/>
              <a:t>m</a:t>
            </a:r>
            <a:r>
              <a:rPr lang="it-IT" sz="2300" dirty="0" smtClean="0"/>
              <a:t>edicina </a:t>
            </a:r>
            <a:r>
              <a:rPr lang="it-IT" sz="2300" dirty="0"/>
              <a:t>personalizzata, basata su grandi database di informazioni sul paziente e sugli stati patologici insieme alla capacità di </a:t>
            </a:r>
            <a:r>
              <a:rPr lang="it-IT" sz="2300" dirty="0" err="1"/>
              <a:t>sequenziazione</a:t>
            </a:r>
            <a:r>
              <a:rPr lang="it-IT" sz="2300" dirty="0"/>
              <a:t> dei geni rapida e in parallelo</a:t>
            </a:r>
          </a:p>
          <a:p>
            <a:r>
              <a:rPr lang="it-IT" sz="2300" dirty="0"/>
              <a:t>c</a:t>
            </a:r>
            <a:r>
              <a:rPr lang="it-IT" sz="2300" dirty="0" smtClean="0"/>
              <a:t>apacità </a:t>
            </a:r>
            <a:r>
              <a:rPr lang="it-IT" sz="2300" dirty="0"/>
              <a:t>di progettare e testare nuovi farmaci in </a:t>
            </a:r>
            <a:r>
              <a:rPr lang="it-IT" sz="2300" dirty="0" err="1"/>
              <a:t>silico</a:t>
            </a:r>
            <a:r>
              <a:rPr lang="it-IT" sz="2300" dirty="0"/>
              <a:t> (tramite simulazioni al computer e nuove capacità di testare potenziali effetti collaterali su modelli di sistema assemblati su chips (lab-on-chips)</a:t>
            </a:r>
          </a:p>
          <a:p>
            <a:r>
              <a:rPr lang="it-IT" sz="2300" dirty="0" smtClean="0"/>
              <a:t>somministrazione </a:t>
            </a:r>
            <a:r>
              <a:rPr lang="it-IT" sz="2300" dirty="0"/>
              <a:t>di farmaci finalizzata a organi o  tumori utilizzando il riconoscimento molecolare</a:t>
            </a:r>
          </a:p>
          <a:p>
            <a:r>
              <a:rPr lang="it-IT" sz="2300" dirty="0" smtClean="0"/>
              <a:t>medicina </a:t>
            </a:r>
            <a:r>
              <a:rPr lang="it-IT" sz="2300" dirty="0"/>
              <a:t>traslazionale </a:t>
            </a:r>
          </a:p>
        </p:txBody>
      </p:sp>
    </p:spTree>
    <p:extLst>
      <p:ext uri="{BB962C8B-B14F-4D97-AF65-F5344CB8AC3E}">
        <p14:creationId xmlns:p14="http://schemas.microsoft.com/office/powerpoint/2010/main" xmlns="" val="326830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11507"/>
            <a:ext cx="8229600" cy="566675"/>
          </a:xfrm>
        </p:spPr>
        <p:txBody>
          <a:bodyPr/>
          <a:lstStyle/>
          <a:p>
            <a:r>
              <a:rPr lang="it-IT" sz="2800" dirty="0" smtClean="0"/>
              <a:t>COME INDIVIDUARE LE </a:t>
            </a:r>
            <a:r>
              <a:rPr lang="it-IT" sz="2800" dirty="0" smtClean="0"/>
              <a:t>PRIORITA’ </a:t>
            </a:r>
            <a:r>
              <a:rPr lang="it-IT" sz="2800" dirty="0" smtClean="0"/>
              <a:t>STRATEGICHE?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83792"/>
            <a:ext cx="8229600" cy="348677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Ambiziose </a:t>
            </a:r>
            <a:r>
              <a:rPr lang="it-IT" dirty="0"/>
              <a:t>ma realistiche</a:t>
            </a:r>
          </a:p>
          <a:p>
            <a:r>
              <a:rPr lang="it-IT" dirty="0"/>
              <a:t>Adeguate al territorio</a:t>
            </a:r>
          </a:p>
          <a:p>
            <a:r>
              <a:rPr lang="it-IT" dirty="0"/>
              <a:t>Coerenti con lo stato dell’arte scientifico e tecnologico</a:t>
            </a:r>
          </a:p>
          <a:p>
            <a:r>
              <a:rPr lang="it-IT" dirty="0"/>
              <a:t>Connesse alle sfide della società</a:t>
            </a:r>
          </a:p>
          <a:p>
            <a:r>
              <a:rPr lang="it-IT" dirty="0"/>
              <a:t>Conformi alle politiche europee (H2020)</a:t>
            </a:r>
          </a:p>
          <a:p>
            <a:endParaRPr lang="it-IT" dirty="0"/>
          </a:p>
          <a:p>
            <a:r>
              <a:rPr lang="it-IT" dirty="0"/>
              <a:t>Convergenti</a:t>
            </a:r>
          </a:p>
          <a:p>
            <a:endParaRPr lang="it-IT" dirty="0"/>
          </a:p>
          <a:p>
            <a:r>
              <a:rPr lang="it-IT" dirty="0"/>
              <a:t>Limitate nel numero (specializzazione)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04951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61098"/>
            <a:ext cx="8498824" cy="658219"/>
          </a:xfrm>
        </p:spPr>
        <p:txBody>
          <a:bodyPr/>
          <a:lstStyle/>
          <a:p>
            <a:r>
              <a:rPr lang="it-IT" dirty="0" smtClean="0"/>
              <a:t>ALCUNE PRIORITA’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19317"/>
            <a:ext cx="8498824" cy="4264224"/>
          </a:xfrm>
        </p:spPr>
        <p:txBody>
          <a:bodyPr>
            <a:normAutofit/>
          </a:bodyPr>
          <a:lstStyle/>
          <a:p>
            <a:r>
              <a:rPr lang="it-IT" dirty="0" smtClean="0"/>
              <a:t>scienze della vita per </a:t>
            </a:r>
            <a:r>
              <a:rPr lang="it-IT" dirty="0" err="1" smtClean="0"/>
              <a:t>agrifood</a:t>
            </a:r>
            <a:endParaRPr lang="it-IT" dirty="0" smtClean="0"/>
          </a:p>
          <a:p>
            <a:r>
              <a:rPr lang="it-IT" dirty="0"/>
              <a:t>n</a:t>
            </a:r>
            <a:r>
              <a:rPr lang="it-IT" dirty="0" smtClean="0"/>
              <a:t>utraceutica diagnostica </a:t>
            </a:r>
          </a:p>
          <a:p>
            <a:r>
              <a:rPr lang="it-IT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97855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contesto (metodologico e tecnico-scientifico) della fase di identificazione delle priorità</a:t>
            </a:r>
          </a:p>
          <a:p>
            <a:r>
              <a:rPr lang="it-IT" dirty="0" smtClean="0"/>
              <a:t>Tendenze ed orientamenti</a:t>
            </a:r>
          </a:p>
          <a:p>
            <a:pPr lvl="1"/>
            <a:r>
              <a:rPr lang="it-IT" dirty="0" smtClean="0"/>
              <a:t>Europei</a:t>
            </a:r>
          </a:p>
          <a:p>
            <a:pPr lvl="1"/>
            <a:r>
              <a:rPr lang="it-IT" dirty="0" smtClean="0"/>
              <a:t>Nazionali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737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Grazie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err="1"/>
              <a:t>a</a:t>
            </a:r>
            <a:r>
              <a:rPr lang="it-IT" dirty="0" err="1" smtClean="0"/>
              <a:t>nnaflavia.bianchi@gmail.com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362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S3</a:t>
            </a:r>
          </a:p>
          <a:p>
            <a:r>
              <a:rPr lang="it-IT" dirty="0" smtClean="0"/>
              <a:t>H2020</a:t>
            </a:r>
          </a:p>
          <a:p>
            <a:r>
              <a:rPr lang="it-IT" dirty="0" err="1" smtClean="0"/>
              <a:t>KETs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128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6"/>
          <p:cNvSpPr txBox="1">
            <a:spLocks/>
          </p:cNvSpPr>
          <p:nvPr/>
        </p:nvSpPr>
        <p:spPr>
          <a:xfrm>
            <a:off x="714348" y="1285860"/>
            <a:ext cx="8086724" cy="6429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I 6 PASSI DELLA S3</a:t>
            </a:r>
            <a:endParaRPr lang="it-IT" dirty="0"/>
          </a:p>
        </p:txBody>
      </p:sp>
      <p:graphicFrame>
        <p:nvGraphicFramePr>
          <p:cNvPr id="5" name="Segnaposto contenu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9568467"/>
              </p:ext>
            </p:extLst>
          </p:nvPr>
        </p:nvGraphicFramePr>
        <p:xfrm>
          <a:off x="1115616" y="1988840"/>
          <a:ext cx="72728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ccia a destra 8"/>
          <p:cNvSpPr/>
          <p:nvPr/>
        </p:nvSpPr>
        <p:spPr>
          <a:xfrm rot="20609253">
            <a:off x="2603092" y="6025421"/>
            <a:ext cx="1115616" cy="50405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19873320">
            <a:off x="3675504" y="4624056"/>
            <a:ext cx="3810000" cy="181051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458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STRATEGIA DI SPECIALIZZAZIONE INTELLIGENTE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Selezione di ambiti di intervento limitati</a:t>
            </a:r>
          </a:p>
          <a:p>
            <a:r>
              <a:rPr lang="it-IT" dirty="0" smtClean="0"/>
              <a:t>Approccio bottom-up e top-down</a:t>
            </a:r>
          </a:p>
          <a:p>
            <a:r>
              <a:rPr lang="it-IT" dirty="0" smtClean="0"/>
              <a:t>Stretta connessione con il territorio di riferimento</a:t>
            </a:r>
          </a:p>
          <a:p>
            <a:r>
              <a:rPr lang="it-IT" dirty="0" smtClean="0"/>
              <a:t>Processo condiviso a livello europeo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4180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HORIZON 2020 – LE GRANDI SFIDE DELLA SOCIETA’</a:t>
            </a:r>
            <a:endParaRPr lang="it-IT" dirty="0"/>
          </a:p>
        </p:txBody>
      </p:sp>
      <p:pic>
        <p:nvPicPr>
          <p:cNvPr id="5" name="Immagine 4" descr="Schermata 2014-04-27 alle 12.18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333" y="2365724"/>
            <a:ext cx="7483145" cy="4147419"/>
          </a:xfrm>
          <a:prstGeom prst="rect">
            <a:avLst/>
          </a:prstGeom>
        </p:spPr>
      </p:pic>
      <p:sp>
        <p:nvSpPr>
          <p:cNvPr id="6" name="Freccia sinistra 5"/>
          <p:cNvSpPr/>
          <p:nvPr/>
        </p:nvSpPr>
        <p:spPr>
          <a:xfrm>
            <a:off x="5055707" y="2959469"/>
            <a:ext cx="754762" cy="29954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sinistra 8"/>
          <p:cNvSpPr/>
          <p:nvPr/>
        </p:nvSpPr>
        <p:spPr>
          <a:xfrm>
            <a:off x="7552323" y="5533313"/>
            <a:ext cx="754762" cy="299541"/>
          </a:xfrm>
          <a:prstGeom prst="leftArrow">
            <a:avLst/>
          </a:prstGeom>
          <a:solidFill>
            <a:schemeClr val="accent1"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sinistra 9"/>
          <p:cNvSpPr/>
          <p:nvPr/>
        </p:nvSpPr>
        <p:spPr>
          <a:xfrm>
            <a:off x="8122538" y="3411410"/>
            <a:ext cx="754762" cy="299541"/>
          </a:xfrm>
          <a:prstGeom prst="leftArrow">
            <a:avLst/>
          </a:prstGeom>
          <a:solidFill>
            <a:schemeClr val="accent1">
              <a:alpha val="2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313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KEY ENABLING TECHNOLOGIES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Nanotecnologie</a:t>
            </a:r>
          </a:p>
          <a:p>
            <a:r>
              <a:rPr lang="it-IT" dirty="0" smtClean="0"/>
              <a:t>Micro e nano elettronica </a:t>
            </a:r>
          </a:p>
          <a:p>
            <a:r>
              <a:rPr lang="it-IT" dirty="0" smtClean="0"/>
              <a:t>Biotecnologie industriali</a:t>
            </a:r>
          </a:p>
          <a:p>
            <a:r>
              <a:rPr lang="it-IT" dirty="0" smtClean="0"/>
              <a:t>Fotonica</a:t>
            </a:r>
          </a:p>
          <a:p>
            <a:r>
              <a:rPr lang="it-IT" dirty="0" smtClean="0"/>
              <a:t>Materiali avanzati</a:t>
            </a:r>
          </a:p>
          <a:p>
            <a:r>
              <a:rPr lang="it-IT" dirty="0" smtClean="0"/>
              <a:t>Sistemi di produzione avanzati</a:t>
            </a:r>
            <a:endParaRPr lang="it-IT" dirty="0"/>
          </a:p>
        </p:txBody>
      </p:sp>
      <p:sp>
        <p:nvSpPr>
          <p:cNvPr id="4" name="Freccia sinistra 3"/>
          <p:cNvSpPr/>
          <p:nvPr/>
        </p:nvSpPr>
        <p:spPr>
          <a:xfrm>
            <a:off x="4480650" y="3822148"/>
            <a:ext cx="754762" cy="29954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sinistra 4"/>
          <p:cNvSpPr/>
          <p:nvPr/>
        </p:nvSpPr>
        <p:spPr>
          <a:xfrm>
            <a:off x="3558164" y="4852571"/>
            <a:ext cx="754762" cy="29954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sinistra 5"/>
          <p:cNvSpPr/>
          <p:nvPr/>
        </p:nvSpPr>
        <p:spPr>
          <a:xfrm>
            <a:off x="3558164" y="2791119"/>
            <a:ext cx="754762" cy="29954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sinistra 6"/>
          <p:cNvSpPr/>
          <p:nvPr/>
        </p:nvSpPr>
        <p:spPr>
          <a:xfrm>
            <a:off x="4858031" y="3285720"/>
            <a:ext cx="754762" cy="29954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21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79" y="1564860"/>
            <a:ext cx="7823167" cy="5293140"/>
          </a:xfrm>
          <a:prstGeom prst="rect">
            <a:avLst/>
          </a:prstGeom>
        </p:spPr>
      </p:pic>
      <p:sp>
        <p:nvSpPr>
          <p:cNvPr id="6" name="Ovale 5"/>
          <p:cNvSpPr/>
          <p:nvPr/>
        </p:nvSpPr>
        <p:spPr>
          <a:xfrm>
            <a:off x="4552533" y="1564860"/>
            <a:ext cx="3857672" cy="5144867"/>
          </a:xfrm>
          <a:prstGeom prst="ellipse">
            <a:avLst/>
          </a:prstGeom>
          <a:noFill/>
          <a:ln w="38100" cmpd="sng">
            <a:solidFill>
              <a:srgbClr val="3760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1108565"/>
            <a:ext cx="8229600" cy="580535"/>
          </a:xfrm>
        </p:spPr>
        <p:txBody>
          <a:bodyPr/>
          <a:lstStyle/>
          <a:p>
            <a:r>
              <a:rPr lang="it-IT" dirty="0" smtClean="0"/>
              <a:t>TECHNOLOGY READINESS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476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1365</Words>
  <Application>Microsoft Office PowerPoint</Application>
  <PresentationFormat>Presentazione su schermo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STRATEGIA DI SPECIALIZZAZIONE INTELLIGENTE REGIONE SICILIANA TAVOLO TEMATICO SCIENZE DELLA VITA</vt:lpstr>
      <vt:lpstr>OBIETTIVI</vt:lpstr>
      <vt:lpstr>AGENDA</vt:lpstr>
      <vt:lpstr>BASICS</vt:lpstr>
      <vt:lpstr>Diapositiva 5</vt:lpstr>
      <vt:lpstr>STRATEGIA DI SPECIALIZZAZIONE INTELLIGENTE</vt:lpstr>
      <vt:lpstr>HORIZON 2020 – LE GRANDI SFIDE DELLA SOCIETA’</vt:lpstr>
      <vt:lpstr>KEY ENABLING TECHNOLOGIES</vt:lpstr>
      <vt:lpstr>TECHNOLOGY READINESS LEVEL</vt:lpstr>
      <vt:lpstr>IL PERIMETRO DI INTERESSE</vt:lpstr>
      <vt:lpstr>INDUSTRIA FARMACEUTICA</vt:lpstr>
      <vt:lpstr>INDUSTRIA FARMACEUTICA</vt:lpstr>
      <vt:lpstr>INDUSTRIA BIOTECNOLOGICA</vt:lpstr>
      <vt:lpstr>Diapositiva 14</vt:lpstr>
      <vt:lpstr>Tendenze Tecnologiche</vt:lpstr>
      <vt:lpstr>INDUSTRIA BIOTECNOLOGICA</vt:lpstr>
      <vt:lpstr>INDUSTRIA BIOTECNOLOGICA</vt:lpstr>
      <vt:lpstr>INDUSTRIA BIOTECNOLOGICA</vt:lpstr>
      <vt:lpstr>LINEE DI SVILUPPO</vt:lpstr>
      <vt:lpstr>SFIDE TECNOLOGICHE</vt:lpstr>
      <vt:lpstr>TENDENZE GLOBALI DI MERCATO E SOCIALI RILEVANTI</vt:lpstr>
      <vt:lpstr>TENDENZE SPECIFICHE RILEVANTI</vt:lpstr>
      <vt:lpstr>AMBITI DI RICERCA</vt:lpstr>
      <vt:lpstr>Diapositiva 24</vt:lpstr>
      <vt:lpstr>AMBITI TECNOLOGICI DI AVVIO DEL CLUSTER ALISEI</vt:lpstr>
      <vt:lpstr>PRINCIPALI TENDENZE TECNOLOGICHE</vt:lpstr>
      <vt:lpstr>PRINCIPALI TENDENZE TECNOLOGICHE</vt:lpstr>
      <vt:lpstr>COME INDIVIDUARE LE PRIORITA’ STRATEGICHE?</vt:lpstr>
      <vt:lpstr>ALCUNE PRIORITA’</vt:lpstr>
      <vt:lpstr>Diapositiva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leda</dc:creator>
  <cp:lastModifiedBy> </cp:lastModifiedBy>
  <cp:revision>66</cp:revision>
  <dcterms:created xsi:type="dcterms:W3CDTF">2014-04-27T08:12:53Z</dcterms:created>
  <dcterms:modified xsi:type="dcterms:W3CDTF">2014-05-09T11:51:24Z</dcterms:modified>
</cp:coreProperties>
</file>