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269" r:id="rId11"/>
    <p:sldId id="275" r:id="rId12"/>
    <p:sldId id="270" r:id="rId13"/>
    <p:sldId id="272" r:id="rId14"/>
    <p:sldId id="273" r:id="rId15"/>
    <p:sldId id="274" r:id="rId16"/>
    <p:sldId id="276" r:id="rId17"/>
    <p:sldId id="283" r:id="rId18"/>
    <p:sldId id="284" r:id="rId19"/>
    <p:sldId id="285" r:id="rId20"/>
    <p:sldId id="300" r:id="rId21"/>
    <p:sldId id="301" r:id="rId22"/>
    <p:sldId id="277" r:id="rId23"/>
    <p:sldId id="278" r:id="rId24"/>
    <p:sldId id="279" r:id="rId25"/>
    <p:sldId id="280" r:id="rId26"/>
    <p:sldId id="281" r:id="rId27"/>
    <p:sldId id="288" r:id="rId28"/>
    <p:sldId id="289" r:id="rId29"/>
    <p:sldId id="290" r:id="rId30"/>
    <p:sldId id="291" r:id="rId31"/>
    <p:sldId id="287" r:id="rId32"/>
    <p:sldId id="265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10EC2-908A-4175-A720-E8EE1A01BDEB}" type="datetimeFigureOut">
              <a:rPr lang="it-IT" smtClean="0"/>
              <a:t>07/05/2014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A5A26-FA9E-4BEC-B390-355100CB385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Parliamo di innovazione</a:t>
            </a:r>
            <a:r>
              <a:rPr lang="it-IT" baseline="0" dirty="0" smtClean="0"/>
              <a:t> e di adozione di soluzioni tecnologiche in prossimità del mercato (fino alla prima produzione). Quindi TRL medio alti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E3ACB-CA90-F746-ADE8-1F82679DFEA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7609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363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573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305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11507"/>
            <a:ext cx="8229600" cy="84075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9392"/>
            <a:ext cx="8229600" cy="3486772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ü"/>
              <a:defRPr sz="2800"/>
            </a:lvl1pPr>
            <a:lvl2pPr marL="742950" indent="-285750">
              <a:buFont typeface="Arial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770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0899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399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418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3740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6866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901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074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3672-4A95-E548-9D20-C992BB22807C}" type="datetimeFigureOut">
              <a:rPr lang="it-IT" smtClean="0"/>
              <a:pPr/>
              <a:t>07/05/2014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10E0-9259-894E-954A-8FD17024D59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14" descr="il marchio_INVITAL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1981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8516"/>
            <a:ext cx="1783716" cy="86024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120" y="622951"/>
            <a:ext cx="1512167" cy="55228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2793" y="5780471"/>
            <a:ext cx="1498413" cy="8888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69560"/>
            <a:ext cx="1462397" cy="77503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010" y="459008"/>
            <a:ext cx="1126253" cy="7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968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STRATEGIA DI SPECIALIZZAZIONE INTELLIGENTE</a:t>
            </a:r>
            <a:br>
              <a:rPr lang="it-IT" sz="2800" dirty="0" smtClean="0"/>
            </a:br>
            <a:r>
              <a:rPr lang="it-IT" sz="2800" dirty="0" smtClean="0"/>
              <a:t>REGIONE SICILIANA</a:t>
            </a:r>
            <a:br>
              <a:rPr lang="it-IT" sz="2800" dirty="0" smtClean="0"/>
            </a:br>
            <a:r>
              <a:rPr lang="it-IT" sz="2800" b="1" dirty="0" smtClean="0">
                <a:solidFill>
                  <a:srgbClr val="376092"/>
                </a:solidFill>
              </a:rPr>
              <a:t>TAVOLO TEMATICO AGRIFOOD</a:t>
            </a:r>
            <a:endParaRPr lang="it-IT" sz="2800" b="1" dirty="0">
              <a:solidFill>
                <a:srgbClr val="37609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000" dirty="0" smtClean="0"/>
              <a:t>LEDA </a:t>
            </a:r>
            <a:r>
              <a:rPr lang="it-IT" sz="2000" dirty="0" smtClean="0"/>
              <a:t>BOLOGNI</a:t>
            </a:r>
          </a:p>
          <a:p>
            <a:r>
              <a:rPr lang="it-IT" sz="2000" dirty="0" smtClean="0"/>
              <a:t>INVITALIA – Progetto S3 PON GAT</a:t>
            </a:r>
            <a:endParaRPr lang="it-IT" sz="2000" dirty="0" smtClean="0"/>
          </a:p>
          <a:p>
            <a:r>
              <a:rPr lang="it-IT" sz="2000" dirty="0" smtClean="0"/>
              <a:t>Palermo, 8 maggio 2014</a:t>
            </a:r>
          </a:p>
          <a:p>
            <a:endParaRPr lang="it-IT" sz="2000" dirty="0"/>
          </a:p>
        </p:txBody>
      </p:sp>
      <p:pic>
        <p:nvPicPr>
          <p:cNvPr id="4" name="Picture 14" descr="il marchio_INV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1981"/>
            <a:ext cx="11906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8516"/>
            <a:ext cx="1783716" cy="8602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7120" y="622951"/>
            <a:ext cx="1512167" cy="55228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2793" y="5780471"/>
            <a:ext cx="1498413" cy="88888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69560"/>
            <a:ext cx="1462397" cy="7750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0010" y="459008"/>
            <a:ext cx="1126253" cy="7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9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PERIMETRO DI INTERESSE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Agrifood</a:t>
            </a:r>
            <a:endParaRPr lang="it-IT" dirty="0" smtClean="0"/>
          </a:p>
          <a:p>
            <a:pPr lvl="1"/>
            <a:r>
              <a:rPr lang="it-IT" dirty="0" smtClean="0"/>
              <a:t>Dalla </a:t>
            </a:r>
            <a:r>
              <a:rPr lang="it-IT" dirty="0"/>
              <a:t>produzione delle materia prima </a:t>
            </a:r>
            <a:r>
              <a:rPr lang="it-IT" dirty="0" smtClean="0"/>
              <a:t>alla </a:t>
            </a:r>
            <a:r>
              <a:rPr lang="it-IT" dirty="0"/>
              <a:t>distribuzione, alla ristorazione, </a:t>
            </a:r>
            <a:r>
              <a:rPr lang="it-IT" dirty="0" smtClean="0"/>
              <a:t>attraverso le </a:t>
            </a:r>
            <a:r>
              <a:rPr lang="it-IT" dirty="0"/>
              <a:t>varie fasi dei processi produttivi, </a:t>
            </a:r>
            <a:r>
              <a:rPr lang="it-IT" dirty="0" smtClean="0"/>
              <a:t>trasformazione, confezionamento </a:t>
            </a:r>
            <a:r>
              <a:rPr lang="it-IT" dirty="0"/>
              <a:t>e </a:t>
            </a:r>
            <a:r>
              <a:rPr lang="it-IT" dirty="0" smtClean="0"/>
              <a:t>logistica </a:t>
            </a:r>
            <a:r>
              <a:rPr lang="it-IT" dirty="0"/>
              <a:t>interna ed esterna ai siti </a:t>
            </a:r>
            <a:r>
              <a:rPr lang="it-IT" dirty="0" smtClean="0"/>
              <a:t>produttivi</a:t>
            </a:r>
          </a:p>
          <a:p>
            <a:r>
              <a:rPr lang="it-IT" dirty="0" smtClean="0"/>
              <a:t>Chimica verde</a:t>
            </a:r>
          </a:p>
          <a:p>
            <a:pPr lvl="1"/>
            <a:r>
              <a:rPr lang="it-IT" dirty="0" err="1" smtClean="0"/>
              <a:t>Bioeconomia</a:t>
            </a:r>
            <a:r>
              <a:rPr lang="it-IT" dirty="0" smtClean="0"/>
              <a:t> e circolarità del </a:t>
            </a:r>
            <a:r>
              <a:rPr lang="it-IT" dirty="0"/>
              <a:t>ciclo produttivo attraverso il riuso e riciclo degli scarti e dei prodotti deperiti </a:t>
            </a:r>
          </a:p>
        </p:txBody>
      </p:sp>
    </p:spTree>
    <p:extLst>
      <p:ext uri="{BB962C8B-B14F-4D97-AF65-F5344CB8AC3E}">
        <p14:creationId xmlns:p14="http://schemas.microsoft.com/office/powerpoint/2010/main" xmlns="" val="28043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ALIMENTARE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Principale industria manifatturiera in Europa</a:t>
            </a:r>
          </a:p>
          <a:p>
            <a:pPr lvl="1"/>
            <a:r>
              <a:rPr lang="it-IT" dirty="0" smtClean="0"/>
              <a:t>960 G€ fatturato (13% EU27)</a:t>
            </a:r>
          </a:p>
          <a:p>
            <a:pPr lvl="1"/>
            <a:r>
              <a:rPr lang="it-IT" dirty="0" smtClean="0"/>
              <a:t>4,1 M addetti (14,5% EU27)</a:t>
            </a:r>
          </a:p>
          <a:p>
            <a:pPr lvl="1"/>
            <a:r>
              <a:rPr lang="it-IT" dirty="0" smtClean="0"/>
              <a:t>275.000 imprese </a:t>
            </a:r>
          </a:p>
          <a:p>
            <a:pPr lvl="1"/>
            <a:r>
              <a:rPr lang="it-IT" dirty="0" smtClean="0"/>
              <a:t>18% dell’export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606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chermata 2014-05-01 alle 09.43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48" y="310991"/>
            <a:ext cx="8997357" cy="64530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06417"/>
            <a:ext cx="8229600" cy="84075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RILEVANZA DELL’AGROALIMENTARE IN EUROPA</a:t>
            </a:r>
            <a:br>
              <a:rPr lang="it-IT" dirty="0" smtClean="0"/>
            </a:br>
            <a:r>
              <a:rPr lang="it-IT" dirty="0" smtClean="0"/>
              <a:t>addetti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8620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4-05-01 alle 09.4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28" y="0"/>
            <a:ext cx="9020236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9746" y="137964"/>
            <a:ext cx="8229600" cy="84075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LA RILEVANZA DELL’AGROALIMENTARE IN EUROPA</a:t>
            </a:r>
            <a:br>
              <a:rPr lang="it-IT" dirty="0" smtClean="0"/>
            </a:br>
            <a:r>
              <a:rPr lang="it-IT" dirty="0" smtClean="0"/>
              <a:t>imprese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402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4-05-01 alle 09.48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76" y="771986"/>
            <a:ext cx="7764216" cy="60860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6489" y="0"/>
            <a:ext cx="8229600" cy="8407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LA RILEVANZA DELL’AGROALIMENTARE IN ITALIA</a:t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>addetti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0754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it-IT" dirty="0" smtClean="0"/>
              <a:t>LA RILEVANZA DELL’AGROALIMENTARE IN ITALIA</a:t>
            </a:r>
            <a:br>
              <a:rPr lang="it-IT" dirty="0" smtClean="0"/>
            </a:br>
            <a:r>
              <a:rPr lang="it-IT" dirty="0" smtClean="0"/>
              <a:t>imprese</a:t>
            </a:r>
            <a:endParaRPr lang="it-IT" dirty="0"/>
          </a:p>
        </p:txBody>
      </p:sp>
      <p:pic>
        <p:nvPicPr>
          <p:cNvPr id="4" name="Immagine 3" descr="Schermata 2014-05-01 alle 09.52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756" y="830010"/>
            <a:ext cx="8521981" cy="60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4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</a:t>
            </a:r>
            <a:r>
              <a:rPr lang="it-IT" dirty="0" smtClean="0"/>
              <a:t>AGROALIMENTARE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Secondo settore dopo la meccanica</a:t>
            </a:r>
          </a:p>
          <a:p>
            <a:r>
              <a:rPr lang="it-IT" dirty="0" smtClean="0"/>
              <a:t>54.000 imprese</a:t>
            </a:r>
          </a:p>
          <a:p>
            <a:r>
              <a:rPr lang="it-IT" dirty="0" smtClean="0"/>
              <a:t>396.000 addetti</a:t>
            </a:r>
          </a:p>
          <a:p>
            <a:r>
              <a:rPr lang="it-IT" dirty="0" smtClean="0"/>
              <a:t>Oltre 11% del valore aggiunto del manifatturiero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511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19" y="1272500"/>
            <a:ext cx="7395587" cy="54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4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 descr="cartina-muta-italia (1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3" y="766763"/>
            <a:ext cx="528637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Immagine 26" descr="cartina-italia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3" y="766763"/>
            <a:ext cx="5286375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8" descr="cartina-italia-ok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3" y="773113"/>
            <a:ext cx="5284787" cy="57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323850" y="1125538"/>
            <a:ext cx="1355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Abruzzo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254000" y="1592263"/>
            <a:ext cx="2741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Emilia Romagna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250825" y="20701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Liguria</a:t>
            </a:r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250825" y="2632075"/>
            <a:ext cx="173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Lombardia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250825" y="3152775"/>
            <a:ext cx="1154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Molise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238125" y="3670300"/>
            <a:ext cx="1585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Piemonte</a:t>
            </a:r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250825" y="4160838"/>
            <a:ext cx="106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Puglia</a:t>
            </a:r>
          </a:p>
        </p:txBody>
      </p:sp>
      <p:sp>
        <p:nvSpPr>
          <p:cNvPr id="15370" name="Rettangolo 15"/>
          <p:cNvSpPr>
            <a:spLocks noChangeArrowheads="1"/>
          </p:cNvSpPr>
          <p:nvPr/>
        </p:nvSpPr>
        <p:spPr bwMode="auto">
          <a:xfrm>
            <a:off x="250825" y="4637088"/>
            <a:ext cx="1536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Sardegna</a:t>
            </a:r>
          </a:p>
        </p:txBody>
      </p:sp>
      <p:sp>
        <p:nvSpPr>
          <p:cNvPr id="15371" name="Rettangolo 16"/>
          <p:cNvSpPr>
            <a:spLocks noChangeArrowheads="1"/>
          </p:cNvSpPr>
          <p:nvPr/>
        </p:nvSpPr>
        <p:spPr bwMode="auto">
          <a:xfrm>
            <a:off x="254000" y="508476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Sicilia</a:t>
            </a:r>
          </a:p>
        </p:txBody>
      </p:sp>
      <p:sp>
        <p:nvSpPr>
          <p:cNvPr id="15372" name="Rettangolo 17"/>
          <p:cNvSpPr>
            <a:spLocks noChangeArrowheads="1"/>
          </p:cNvSpPr>
          <p:nvPr/>
        </p:nvSpPr>
        <p:spPr bwMode="auto">
          <a:xfrm>
            <a:off x="250825" y="5518150"/>
            <a:ext cx="133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Toscana</a:t>
            </a:r>
          </a:p>
        </p:txBody>
      </p:sp>
      <p:sp>
        <p:nvSpPr>
          <p:cNvPr id="15373" name="Rettangolo 18"/>
          <p:cNvSpPr>
            <a:spLocks noChangeArrowheads="1"/>
          </p:cNvSpPr>
          <p:nvPr/>
        </p:nvSpPr>
        <p:spPr bwMode="auto">
          <a:xfrm>
            <a:off x="254000" y="5972175"/>
            <a:ext cx="1258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F7880D"/>
                </a:solidFill>
                <a:latin typeface="Calibri" pitchFamily="34" charset="0"/>
              </a:rPr>
              <a:t>Umbria</a:t>
            </a:r>
          </a:p>
        </p:txBody>
      </p:sp>
      <p:sp>
        <p:nvSpPr>
          <p:cNvPr id="30736" name="Titolo 1"/>
          <p:cNvSpPr>
            <a:spLocks noGrp="1"/>
          </p:cNvSpPr>
          <p:nvPr>
            <p:ph type="title" idx="4294967295"/>
          </p:nvPr>
        </p:nvSpPr>
        <p:spPr>
          <a:xfrm>
            <a:off x="323850" y="-123225"/>
            <a:ext cx="7308850" cy="635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it-IT" sz="2400" b="1" dirty="0" smtClean="0">
                <a:solidFill>
                  <a:srgbClr val="800000"/>
                </a:solidFill>
                <a:cs typeface="Arial" charset="0"/>
              </a:rPr>
              <a:t>CTN AGRIFOOD CLAN - LE REGIONI COINVOLTE</a:t>
            </a:r>
          </a:p>
        </p:txBody>
      </p:sp>
      <p:sp>
        <p:nvSpPr>
          <p:cNvPr id="3" name="Rettangolo 5"/>
          <p:cNvSpPr>
            <a:spLocks noChangeArrowheads="1"/>
          </p:cNvSpPr>
          <p:nvPr/>
        </p:nvSpPr>
        <p:spPr bwMode="auto">
          <a:xfrm>
            <a:off x="179388" y="332657"/>
            <a:ext cx="2089150" cy="8640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dirty="0">
                <a:solidFill>
                  <a:srgbClr val="800000"/>
                </a:solidFill>
              </a:rPr>
              <a:t>Regioni che hanno presentato la lettera di intenti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2268538" y="332656"/>
            <a:ext cx="2303462" cy="865188"/>
          </a:xfrm>
          <a:prstGeom prst="rect">
            <a:avLst/>
          </a:prstGeom>
          <a:gradFill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</a:gra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dirty="0">
                <a:solidFill>
                  <a:srgbClr val="009900"/>
                </a:solidFill>
              </a:rPr>
              <a:t>Regioni i cui territori sono coinvolti nelle attività progettuali</a:t>
            </a:r>
          </a:p>
        </p:txBody>
      </p:sp>
      <p:pic>
        <p:nvPicPr>
          <p:cNvPr id="43" name="Immagine 42" descr="cartina-italia_verd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5613" y="765175"/>
            <a:ext cx="52863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ttangolo 16"/>
          <p:cNvSpPr>
            <a:spLocks noChangeArrowheads="1"/>
          </p:cNvSpPr>
          <p:nvPr/>
        </p:nvSpPr>
        <p:spPr bwMode="auto">
          <a:xfrm>
            <a:off x="2744788" y="1516063"/>
            <a:ext cx="1539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Basilicata</a:t>
            </a:r>
          </a:p>
        </p:txBody>
      </p:sp>
      <p:sp>
        <p:nvSpPr>
          <p:cNvPr id="45" name="Rettangolo 17"/>
          <p:cNvSpPr>
            <a:spLocks noChangeArrowheads="1"/>
          </p:cNvSpPr>
          <p:nvPr/>
        </p:nvSpPr>
        <p:spPr bwMode="auto">
          <a:xfrm>
            <a:off x="2700338" y="2452688"/>
            <a:ext cx="165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Campania</a:t>
            </a:r>
          </a:p>
        </p:txBody>
      </p:sp>
      <p:sp>
        <p:nvSpPr>
          <p:cNvPr id="46" name="Rettangolo 19"/>
          <p:cNvSpPr>
            <a:spLocks noChangeArrowheads="1"/>
          </p:cNvSpPr>
          <p:nvPr/>
        </p:nvSpPr>
        <p:spPr bwMode="auto">
          <a:xfrm>
            <a:off x="2700338" y="3173413"/>
            <a:ext cx="911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Lazio</a:t>
            </a:r>
          </a:p>
        </p:txBody>
      </p:sp>
      <p:sp>
        <p:nvSpPr>
          <p:cNvPr id="47" name="Rettangolo 20"/>
          <p:cNvSpPr>
            <a:spLocks noChangeArrowheads="1"/>
          </p:cNvSpPr>
          <p:nvPr/>
        </p:nvSpPr>
        <p:spPr bwMode="auto">
          <a:xfrm>
            <a:off x="2700338" y="4108450"/>
            <a:ext cx="129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Marche</a:t>
            </a:r>
          </a:p>
        </p:txBody>
      </p:sp>
      <p:sp>
        <p:nvSpPr>
          <p:cNvPr id="49" name="Rettangolo 16"/>
          <p:cNvSpPr>
            <a:spLocks noChangeArrowheads="1"/>
          </p:cNvSpPr>
          <p:nvPr/>
        </p:nvSpPr>
        <p:spPr bwMode="auto">
          <a:xfrm>
            <a:off x="2784475" y="1084263"/>
            <a:ext cx="1355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Abruzzo</a:t>
            </a:r>
          </a:p>
        </p:txBody>
      </p:sp>
      <p:sp>
        <p:nvSpPr>
          <p:cNvPr id="48" name="Rettangolo 22"/>
          <p:cNvSpPr>
            <a:spLocks noChangeArrowheads="1"/>
          </p:cNvSpPr>
          <p:nvPr/>
        </p:nvSpPr>
        <p:spPr bwMode="auto">
          <a:xfrm>
            <a:off x="2700338" y="6342063"/>
            <a:ext cx="123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Veneto</a:t>
            </a:r>
          </a:p>
        </p:txBody>
      </p:sp>
      <p:sp>
        <p:nvSpPr>
          <p:cNvPr id="50" name="Rettangolo 17"/>
          <p:cNvSpPr>
            <a:spLocks noChangeArrowheads="1"/>
          </p:cNvSpPr>
          <p:nvPr/>
        </p:nvSpPr>
        <p:spPr bwMode="auto">
          <a:xfrm>
            <a:off x="2700338" y="1963738"/>
            <a:ext cx="165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Calabria</a:t>
            </a:r>
          </a:p>
        </p:txBody>
      </p:sp>
      <p:sp>
        <p:nvSpPr>
          <p:cNvPr id="51" name="Rettangolo 7"/>
          <p:cNvSpPr>
            <a:spLocks noChangeArrowheads="1"/>
          </p:cNvSpPr>
          <p:nvPr/>
        </p:nvSpPr>
        <p:spPr bwMode="auto">
          <a:xfrm>
            <a:off x="2700338" y="2827338"/>
            <a:ext cx="2741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Emilia Romagna</a:t>
            </a:r>
          </a:p>
        </p:txBody>
      </p:sp>
      <p:sp>
        <p:nvSpPr>
          <p:cNvPr id="52" name="Rettangolo 11"/>
          <p:cNvSpPr>
            <a:spLocks noChangeArrowheads="1"/>
          </p:cNvSpPr>
          <p:nvPr/>
        </p:nvSpPr>
        <p:spPr bwMode="auto">
          <a:xfrm>
            <a:off x="2703513" y="3676650"/>
            <a:ext cx="1724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Lombardia</a:t>
            </a:r>
          </a:p>
        </p:txBody>
      </p:sp>
      <p:sp>
        <p:nvSpPr>
          <p:cNvPr id="53" name="Rettangolo 13"/>
          <p:cNvSpPr>
            <a:spLocks noChangeArrowheads="1"/>
          </p:cNvSpPr>
          <p:nvPr/>
        </p:nvSpPr>
        <p:spPr bwMode="auto">
          <a:xfrm>
            <a:off x="2705100" y="4541838"/>
            <a:ext cx="1579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Piemonte</a:t>
            </a:r>
          </a:p>
        </p:txBody>
      </p:sp>
      <p:sp>
        <p:nvSpPr>
          <p:cNvPr id="54" name="Rettangolo 14"/>
          <p:cNvSpPr>
            <a:spLocks noChangeArrowheads="1"/>
          </p:cNvSpPr>
          <p:nvPr/>
        </p:nvSpPr>
        <p:spPr bwMode="auto">
          <a:xfrm>
            <a:off x="2700338" y="4973638"/>
            <a:ext cx="1054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Puglia</a:t>
            </a:r>
          </a:p>
        </p:txBody>
      </p:sp>
      <p:sp>
        <p:nvSpPr>
          <p:cNvPr id="55" name="Rettangolo 54"/>
          <p:cNvSpPr>
            <a:spLocks noChangeArrowheads="1"/>
          </p:cNvSpPr>
          <p:nvPr/>
        </p:nvSpPr>
        <p:spPr bwMode="auto">
          <a:xfrm>
            <a:off x="2700338" y="5405438"/>
            <a:ext cx="136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Toscana</a:t>
            </a:r>
          </a:p>
        </p:txBody>
      </p:sp>
      <p:sp>
        <p:nvSpPr>
          <p:cNvPr id="56" name="Rettangolo 55"/>
          <p:cNvSpPr>
            <a:spLocks noChangeArrowheads="1"/>
          </p:cNvSpPr>
          <p:nvPr/>
        </p:nvSpPr>
        <p:spPr bwMode="auto">
          <a:xfrm>
            <a:off x="2700338" y="5908675"/>
            <a:ext cx="1258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2800">
                <a:solidFill>
                  <a:srgbClr val="009900"/>
                </a:solidFill>
                <a:latin typeface="Calibri" pitchFamily="34" charset="0"/>
              </a:rPr>
              <a:t>Umbria</a:t>
            </a:r>
          </a:p>
        </p:txBody>
      </p:sp>
    </p:spTree>
    <p:extLst>
      <p:ext uri="{BB962C8B-B14F-4D97-AF65-F5344CB8AC3E}">
        <p14:creationId xmlns:p14="http://schemas.microsoft.com/office/powerpoint/2010/main" xmlns="" val="4241862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5 0.29954 L -2.5E-6 -2.96296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97" y="-1497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48 0.06203 L -4.16667E-6 2.59259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4" y="-31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889 -0.00926 L -5.55556E-7 -3.7037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4" y="46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4 -0.18449 L -2.22222E-6 -7.40741E-7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921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48 0.0551 L -1.38889E-6 -3.7037E-6 " pathEditMode="relative" rAng="0" ptsTypes="AA">
                                      <p:cBhvr>
                                        <p:cTn id="6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-275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455 -0.26342 L -0.00017 -0.00092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1312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177 -0.03982 L -2.77778E-7 2.59259E-6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97" y="199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937 -0.04629 L 1.66667E-6 -1.85185E-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69" y="231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246 0.09838 L 4.72222E-6 3.7037E-7 " pathEditMode="relative" rAng="0" ptsTypes="AA">
                                      <p:cBhvr>
                                        <p:cTn id="86" dur="3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2" y="-493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257 -0.42685 L -4.44444E-6 -4.07407E-6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28" y="213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975 -0.46111 L 2.22222E-6 -4.81481E-6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7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938 0.37777 L 5E-6 3.7037E-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69" y="-1888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4 0.22014 L -0.00052 -0.00069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92" y="-11042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75 -0.21042 L 4.16667E-6 4.44444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10509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937 -0.43055 L -6.94444E-6 -4.07407E-6 " pathEditMode="relative" ptsTypes="AA">
                                      <p:cBhvr>
                                        <p:cTn id="12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14 0.03519 L 1.11111E-6 0.00417 " pathEditMode="relative" rAng="0" ptsTypes="AA">
                                      <p:cBhvr>
                                        <p:cTn id="127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66" y="-1551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67 0.30417 L 4.16667E-6 -3.33333E-6 " pathEditMode="relative" rAng="0" ptsTypes="AA">
                                      <p:cBhvr>
                                        <p:cTn id="13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4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96 0.42801 L -0.00052 -0.00069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1435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94 -0.11806 L 1.11111E-6 0 " pathEditMode="relative" rAng="0" ptsTypes="AA">
                                      <p:cBhvr>
                                        <p:cTn id="13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590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11 -0.33634 L -5.55556E-7 -2.59259E-6 " pathEditMode="relative" rAng="0" ptsTypes="AA">
                                      <p:cBhvr>
                                        <p:cTn id="143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16806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1 -0.4206 L -0.00018 -0.00093 " pathEditMode="relative" rAng="0" ptsTypes="AA">
                                      <p:cBhvr>
                                        <p:cTn id="147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20972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6 -0.16852 L -1.38889E-6 -2.96296E-6 " pathEditMode="relative" rAng="0" ptsTypes="AA">
                                      <p:cBhvr>
                                        <p:cTn id="151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0" y="8426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47 -0.40996 L -1.66667E-6 4.07407E-6 " pathEditMode="relative" rAng="0" ptsTypes="AA">
                                      <p:cBhvr>
                                        <p:cTn id="15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74" y="2048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24 -0.45186 L -2.5E-6 4.44444E-6 " pathEditMode="relative" rAng="0" ptsTypes="AA">
                                      <p:cBhvr>
                                        <p:cTn id="159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2" y="2259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5370" grpId="0"/>
      <p:bldP spid="15370" grpId="1"/>
      <p:bldP spid="15371" grpId="0"/>
      <p:bldP spid="15371" grpId="1"/>
      <p:bldP spid="15372" grpId="0"/>
      <p:bldP spid="15372" grpId="1"/>
      <p:bldP spid="15373" grpId="0"/>
      <p:bldP spid="15373" grpId="1"/>
      <p:bldP spid="3" grpId="0" animBg="1"/>
      <p:bldP spid="29" grpId="0" animBg="1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49" grpId="0"/>
      <p:bldP spid="49" grpId="1"/>
      <p:bldP spid="49" grpId="2"/>
      <p:bldP spid="48" grpId="0"/>
      <p:bldP spid="48" grpId="1"/>
      <p:bldP spid="48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  <p:bldP spid="56" grpId="0"/>
      <p:bldP spid="56" grpId="1"/>
      <p:bldP spid="56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>
          <a:xfrm>
            <a:off x="791542" y="-27384"/>
            <a:ext cx="7308850" cy="635000"/>
          </a:xfrm>
        </p:spPr>
        <p:txBody>
          <a:bodyPr/>
          <a:lstStyle/>
          <a:p>
            <a:pPr eaLnBrk="1" hangingPunct="1"/>
            <a:r>
              <a:rPr lang="it-IT" altLang="it-IT" sz="2400" b="1" dirty="0" smtClean="0">
                <a:solidFill>
                  <a:srgbClr val="800000"/>
                </a:solidFill>
                <a:cs typeface="Arial" charset="0"/>
              </a:rPr>
              <a:t>SOGGETTI ADERENTI AL CLUSTER</a:t>
            </a:r>
          </a:p>
        </p:txBody>
      </p:sp>
      <p:sp>
        <p:nvSpPr>
          <p:cNvPr id="37891" name="Rettangolo 5"/>
          <p:cNvSpPr>
            <a:spLocks noChangeArrowheads="1"/>
          </p:cNvSpPr>
          <p:nvPr/>
        </p:nvSpPr>
        <p:spPr bwMode="auto">
          <a:xfrm>
            <a:off x="0" y="1230313"/>
            <a:ext cx="9144000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it-IT" altLang="it-IT" dirty="0">
                <a:solidFill>
                  <a:srgbClr val="800000"/>
                </a:solidFill>
                <a:latin typeface="Calibri" pitchFamily="34" charset="0"/>
              </a:rPr>
              <a:t>TOTALE: 175 SOGGETTI COINVOLTI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it-IT" altLang="it-IT" dirty="0">
                <a:latin typeface="Calibri" pitchFamily="34" charset="0"/>
              </a:rPr>
              <a:t>n° </a:t>
            </a:r>
            <a:r>
              <a:rPr lang="it-IT" altLang="it-IT" b="1" dirty="0">
                <a:latin typeface="Calibri" pitchFamily="34" charset="0"/>
              </a:rPr>
              <a:t>87</a:t>
            </a:r>
            <a:r>
              <a:rPr lang="it-IT" altLang="it-IT" dirty="0">
                <a:latin typeface="Calibri" pitchFamily="34" charset="0"/>
              </a:rPr>
              <a:t> Imprese (Grandi e PMI) del settore agroalimentare 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altLang="it-IT" dirty="0">
                <a:latin typeface="Calibri" pitchFamily="34" charset="0"/>
              </a:rPr>
              <a:t>n° </a:t>
            </a:r>
            <a:r>
              <a:rPr lang="it-IT" altLang="it-IT" b="1" dirty="0">
                <a:latin typeface="Calibri" pitchFamily="34" charset="0"/>
              </a:rPr>
              <a:t>5 </a:t>
            </a:r>
            <a:r>
              <a:rPr lang="it-IT" altLang="it-IT" dirty="0">
                <a:latin typeface="Calibri" pitchFamily="34" charset="0"/>
              </a:rPr>
              <a:t>centri di ricerca con personalità giuridica autonoma promossi da uno o più dei soggetti imprenditoriali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it-IT" altLang="it-IT" dirty="0">
                <a:latin typeface="Calibri" pitchFamily="34" charset="0"/>
              </a:rPr>
              <a:t>   n° </a:t>
            </a:r>
            <a:r>
              <a:rPr lang="it-IT" altLang="it-IT" b="1" dirty="0">
                <a:latin typeface="Calibri" pitchFamily="34" charset="0"/>
              </a:rPr>
              <a:t>16</a:t>
            </a:r>
            <a:r>
              <a:rPr lang="it-IT" altLang="it-IT" dirty="0">
                <a:latin typeface="Calibri" pitchFamily="34" charset="0"/>
              </a:rPr>
              <a:t> consorzi e società consortili a prevalente partecipazione privata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it-IT" altLang="it-IT" dirty="0">
                <a:latin typeface="Calibri" pitchFamily="34" charset="0"/>
              </a:rPr>
              <a:t>   n° </a:t>
            </a:r>
            <a:r>
              <a:rPr lang="it-IT" altLang="it-IT" b="1" dirty="0">
                <a:latin typeface="Calibri" pitchFamily="34" charset="0"/>
              </a:rPr>
              <a:t>5 </a:t>
            </a:r>
            <a:r>
              <a:rPr lang="it-IT" altLang="it-IT" dirty="0">
                <a:latin typeface="Calibri" pitchFamily="34" charset="0"/>
              </a:rPr>
              <a:t>Parchi scientifici e tecnologici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it-IT" altLang="it-IT" dirty="0">
                <a:latin typeface="Calibri" pitchFamily="34" charset="0"/>
              </a:rPr>
              <a:t>   n° </a:t>
            </a:r>
            <a:r>
              <a:rPr lang="it-IT" altLang="it-IT" b="1" dirty="0">
                <a:latin typeface="Calibri" pitchFamily="34" charset="0"/>
              </a:rPr>
              <a:t>45 </a:t>
            </a:r>
            <a:r>
              <a:rPr lang="it-IT" altLang="it-IT" dirty="0">
                <a:latin typeface="Calibri" pitchFamily="34" charset="0"/>
              </a:rPr>
              <a:t>Università, Enti di ricerca e organismi ricerca</a:t>
            </a:r>
          </a:p>
          <a:p>
            <a:pPr eaLnBrk="1" hangingPunct="1">
              <a:lnSpc>
                <a:spcPct val="200000"/>
              </a:lnSpc>
              <a:buFont typeface="Arial" charset="0"/>
              <a:buChar char="•"/>
            </a:pPr>
            <a:r>
              <a:rPr lang="it-IT" altLang="it-IT" dirty="0">
                <a:latin typeface="Calibri" pitchFamily="34" charset="0"/>
              </a:rPr>
              <a:t>   n° </a:t>
            </a:r>
            <a:r>
              <a:rPr lang="it-IT" altLang="it-IT" b="1" dirty="0">
                <a:latin typeface="Calibri" pitchFamily="34" charset="0"/>
              </a:rPr>
              <a:t>17</a:t>
            </a:r>
            <a:r>
              <a:rPr lang="it-IT" altLang="it-IT" dirty="0">
                <a:latin typeface="Calibri" pitchFamily="34" charset="0"/>
              </a:rPr>
              <a:t> Associazioni / Organizzazioni</a:t>
            </a:r>
          </a:p>
        </p:txBody>
      </p:sp>
    </p:spTree>
    <p:extLst>
      <p:ext uri="{BB962C8B-B14F-4D97-AF65-F5344CB8AC3E}">
        <p14:creationId xmlns:p14="http://schemas.microsoft.com/office/powerpoint/2010/main" xmlns="" val="9191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Fornire elementi per la selezione delle priorità della Regione Siciliana</a:t>
            </a:r>
          </a:p>
          <a:p>
            <a:r>
              <a:rPr lang="it-IT" dirty="0" smtClean="0"/>
              <a:t>Condividere orientamenti tecnologici sul tema </a:t>
            </a:r>
            <a:r>
              <a:rPr lang="it-IT" dirty="0" err="1" smtClean="0"/>
              <a:t>Agrifood</a:t>
            </a:r>
            <a:endParaRPr lang="it-IT" dirty="0" smtClean="0"/>
          </a:p>
          <a:p>
            <a:pPr lvl="1"/>
            <a:r>
              <a:rPr lang="it-IT" dirty="0" smtClean="0"/>
              <a:t>A livello europeo</a:t>
            </a:r>
          </a:p>
          <a:p>
            <a:pPr lvl="1"/>
            <a:r>
              <a:rPr lang="it-IT" dirty="0" smtClean="0"/>
              <a:t>A livello nazionale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724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TENDENZE GLOBALI DI MERCATO E SOCIALI RILEVANTI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t-IT" dirty="0"/>
              <a:t>Invecchiamento della popolazione</a:t>
            </a:r>
          </a:p>
          <a:p>
            <a:pPr lvl="1"/>
            <a:r>
              <a:rPr lang="it-IT" dirty="0"/>
              <a:t>Nuove specifiche di prodotto</a:t>
            </a:r>
          </a:p>
          <a:p>
            <a:pPr lvl="1"/>
            <a:r>
              <a:rPr lang="it-IT" dirty="0"/>
              <a:t>Organizzazione del lavoro</a:t>
            </a:r>
          </a:p>
          <a:p>
            <a:pPr lvl="0"/>
            <a:r>
              <a:rPr lang="it-IT" dirty="0"/>
              <a:t>Aumento della popolazione mondiale</a:t>
            </a:r>
          </a:p>
          <a:p>
            <a:pPr lvl="0"/>
            <a:r>
              <a:rPr lang="it-IT" dirty="0"/>
              <a:t>Consumo di suolo</a:t>
            </a:r>
          </a:p>
          <a:p>
            <a:pPr lvl="0"/>
            <a:r>
              <a:rPr lang="it-IT" dirty="0"/>
              <a:t>Cambiamenti climatici</a:t>
            </a:r>
          </a:p>
          <a:p>
            <a:pPr lvl="0"/>
            <a:r>
              <a:rPr lang="it-IT" dirty="0"/>
              <a:t>Urbanizzazione</a:t>
            </a:r>
          </a:p>
          <a:p>
            <a:pPr lvl="1"/>
            <a:r>
              <a:rPr lang="it-IT" dirty="0"/>
              <a:t>Attenzione all’ambiente, mobilità, traffico</a:t>
            </a:r>
          </a:p>
          <a:p>
            <a:pPr lvl="1"/>
            <a:r>
              <a:rPr lang="it-IT" dirty="0"/>
              <a:t>Nuovi prodotti per le mega-</a:t>
            </a:r>
            <a:r>
              <a:rPr lang="it-IT" dirty="0" err="1"/>
              <a:t>cities</a:t>
            </a:r>
            <a:endParaRPr lang="it-IT" dirty="0"/>
          </a:p>
          <a:p>
            <a:pPr lvl="1"/>
            <a:r>
              <a:rPr lang="it-IT" dirty="0"/>
              <a:t>Urban manufacturing</a:t>
            </a:r>
          </a:p>
          <a:p>
            <a:pPr lvl="0"/>
            <a:r>
              <a:rPr lang="it-IT" dirty="0"/>
              <a:t>Sostenibilità</a:t>
            </a:r>
          </a:p>
          <a:p>
            <a:pPr lvl="1"/>
            <a:r>
              <a:rPr lang="it-IT" dirty="0" err="1"/>
              <a:t>Doing</a:t>
            </a:r>
            <a:r>
              <a:rPr lang="it-IT" dirty="0"/>
              <a:t> more and/or </a:t>
            </a:r>
            <a:r>
              <a:rPr lang="it-IT" dirty="0" err="1"/>
              <a:t>better</a:t>
            </a:r>
            <a:r>
              <a:rPr lang="it-IT" dirty="0"/>
              <a:t> with </a:t>
            </a:r>
            <a:r>
              <a:rPr lang="it-IT" dirty="0" err="1"/>
              <a:t>less</a:t>
            </a:r>
            <a:endParaRPr lang="it-IT" dirty="0"/>
          </a:p>
          <a:p>
            <a:pPr lvl="1"/>
            <a:r>
              <a:rPr lang="it-IT" dirty="0"/>
              <a:t>Efficienze energetica, economica, </a:t>
            </a:r>
            <a:r>
              <a:rPr lang="it-IT" dirty="0" smtClean="0"/>
              <a:t>sociale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4390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TENDENZE SPECIFICHE RILEVANTI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 smtClean="0"/>
              <a:t>Ampia </a:t>
            </a:r>
            <a:r>
              <a:rPr lang="it-IT" dirty="0"/>
              <a:t>varietà di prodotti, personalizzazione</a:t>
            </a:r>
          </a:p>
          <a:p>
            <a:pPr lvl="0"/>
            <a:r>
              <a:rPr lang="it-IT" dirty="0"/>
              <a:t>Convenienza di servizio e praticità d’uso</a:t>
            </a:r>
          </a:p>
          <a:p>
            <a:pPr lvl="0"/>
            <a:r>
              <a:rPr lang="it-IT" dirty="0"/>
              <a:t>Attenzione a specifici bisogni nutrizionali</a:t>
            </a:r>
          </a:p>
          <a:p>
            <a:pPr lvl="0"/>
            <a:r>
              <a:rPr lang="it-IT" dirty="0"/>
              <a:t>Prodotti desiderabili nel gusto</a:t>
            </a:r>
          </a:p>
          <a:p>
            <a:pPr lvl="0"/>
            <a:r>
              <a:rPr lang="it-IT" dirty="0"/>
              <a:t>Prodotti convenienti nel rapporto qualità/prezzo</a:t>
            </a:r>
          </a:p>
          <a:p>
            <a:pPr lvl="0"/>
            <a:r>
              <a:rPr lang="it-IT" dirty="0"/>
              <a:t>Attenzione a bisogni </a:t>
            </a:r>
            <a:r>
              <a:rPr lang="it-IT" dirty="0" smtClean="0"/>
              <a:t>specifici: </a:t>
            </a:r>
            <a:r>
              <a:rPr lang="it-IT" dirty="0"/>
              <a:t>religiosi/etnici/etici</a:t>
            </a:r>
          </a:p>
          <a:p>
            <a:pPr lvl="0"/>
            <a:r>
              <a:rPr lang="it-IT" dirty="0"/>
              <a:t>Attenzione all’ambiente e alla sostenibilità</a:t>
            </a:r>
          </a:p>
          <a:p>
            <a:pPr lvl="0"/>
            <a:r>
              <a:rPr lang="it-IT" dirty="0"/>
              <a:t>Freschezza, naturalità, territorio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058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SFIDE DELLA SOCIETA’ RILEVANTI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it-IT" b="1" dirty="0"/>
              <a:t>Salute, evoluzione demografica, </a:t>
            </a:r>
            <a:r>
              <a:rPr lang="it-IT" b="1" dirty="0" smtClean="0"/>
              <a:t>benessere</a:t>
            </a:r>
            <a:endParaRPr lang="it-IT" dirty="0"/>
          </a:p>
          <a:p>
            <a:pPr lvl="1"/>
            <a:r>
              <a:rPr lang="it-IT" dirty="0" smtClean="0"/>
              <a:t>la </a:t>
            </a:r>
            <a:r>
              <a:rPr lang="it-IT" dirty="0"/>
              <a:t>connessione cibo-benessere, </a:t>
            </a:r>
            <a:endParaRPr lang="it-IT" dirty="0" smtClean="0"/>
          </a:p>
          <a:p>
            <a:pPr lvl="1"/>
            <a:r>
              <a:rPr lang="it-IT" dirty="0" smtClean="0"/>
              <a:t>cibi </a:t>
            </a:r>
            <a:r>
              <a:rPr lang="it-IT" dirty="0"/>
              <a:t>e diete adeguate e personalizzate rispetto al genere e alle condizioni di salute e di </a:t>
            </a:r>
            <a:r>
              <a:rPr lang="it-IT" dirty="0" smtClean="0"/>
              <a:t>fragilità</a:t>
            </a:r>
            <a:endParaRPr lang="it-IT" dirty="0"/>
          </a:p>
          <a:p>
            <a:pPr lvl="0"/>
            <a:r>
              <a:rPr lang="it-IT" b="1" dirty="0"/>
              <a:t>Sicurezza alimentare, agricoltura sostenibile e </a:t>
            </a:r>
            <a:r>
              <a:rPr lang="it-IT" b="1" dirty="0" err="1"/>
              <a:t>bio</a:t>
            </a:r>
            <a:r>
              <a:rPr lang="it-IT" b="1" dirty="0"/>
              <a:t>-</a:t>
            </a:r>
            <a:r>
              <a:rPr lang="it-IT" b="1" dirty="0" smtClean="0"/>
              <a:t>economia	</a:t>
            </a:r>
          </a:p>
          <a:p>
            <a:pPr lvl="1"/>
            <a:r>
              <a:rPr lang="it-IT" dirty="0" smtClean="0"/>
              <a:t>standard </a:t>
            </a:r>
            <a:r>
              <a:rPr lang="it-IT" dirty="0"/>
              <a:t>adeguati di </a:t>
            </a:r>
            <a:r>
              <a:rPr lang="it-IT" dirty="0" smtClean="0"/>
              <a:t>sicurezza</a:t>
            </a:r>
          </a:p>
          <a:p>
            <a:pPr lvl="1"/>
            <a:r>
              <a:rPr lang="it-IT" dirty="0" smtClean="0"/>
              <a:t>Agricoltura rispettosa </a:t>
            </a:r>
            <a:r>
              <a:rPr lang="it-IT" dirty="0"/>
              <a:t>dell’ambiente, </a:t>
            </a:r>
            <a:r>
              <a:rPr lang="it-IT" dirty="0" smtClean="0"/>
              <a:t>con limitazione  degli </a:t>
            </a:r>
            <a:r>
              <a:rPr lang="it-IT" dirty="0"/>
              <a:t>effetti negativi delle colture e l’uso di </a:t>
            </a:r>
            <a:r>
              <a:rPr lang="it-IT" dirty="0" smtClean="0"/>
              <a:t>risorse</a:t>
            </a:r>
          </a:p>
          <a:p>
            <a:pPr lvl="1"/>
            <a:r>
              <a:rPr lang="it-IT" dirty="0" err="1" smtClean="0"/>
              <a:t>bioeconomia</a:t>
            </a:r>
            <a:r>
              <a:rPr lang="it-IT" dirty="0"/>
              <a:t>, </a:t>
            </a:r>
            <a:r>
              <a:rPr lang="it-IT" dirty="0" smtClean="0"/>
              <a:t>per </a:t>
            </a:r>
            <a:r>
              <a:rPr lang="it-IT" dirty="0"/>
              <a:t>la sua capacità di chiudere il ciclo di vita dei prodotti.</a:t>
            </a:r>
          </a:p>
          <a:p>
            <a:pPr lvl="0"/>
            <a:r>
              <a:rPr lang="it-IT" b="1" dirty="0"/>
              <a:t>Energia sicura, pulita ed  </a:t>
            </a:r>
            <a:r>
              <a:rPr lang="it-IT" b="1" dirty="0" smtClean="0"/>
              <a:t>efficiente</a:t>
            </a:r>
            <a:endParaRPr lang="it-IT" dirty="0"/>
          </a:p>
          <a:p>
            <a:pPr lvl="1"/>
            <a:r>
              <a:rPr lang="it-IT" dirty="0" smtClean="0"/>
              <a:t>l’energia </a:t>
            </a:r>
            <a:r>
              <a:rPr lang="it-IT" dirty="0"/>
              <a:t>rinnovabile da biomasse e da rifiuti di lavorazione</a:t>
            </a:r>
          </a:p>
          <a:p>
            <a:pPr lvl="0"/>
            <a:r>
              <a:rPr lang="it-IT" b="1" dirty="0"/>
              <a:t>Trasporti intelligenti, verdi ed </a:t>
            </a:r>
            <a:r>
              <a:rPr lang="it-IT" b="1" dirty="0" smtClean="0"/>
              <a:t>integrati</a:t>
            </a:r>
            <a:endParaRPr lang="it-IT" dirty="0"/>
          </a:p>
          <a:p>
            <a:pPr lvl="0"/>
            <a:r>
              <a:rPr lang="it-IT" b="1" dirty="0"/>
              <a:t>Clima ed efficienza nell’uso delle risorse, incluse le materie prime</a:t>
            </a:r>
            <a:r>
              <a:rPr lang="it-IT" dirty="0"/>
              <a:t>. </a:t>
            </a:r>
            <a:endParaRPr lang="it-IT" dirty="0" smtClean="0"/>
          </a:p>
          <a:p>
            <a:pPr lvl="1"/>
            <a:r>
              <a:rPr lang="it-IT" dirty="0" smtClean="0"/>
              <a:t>consumo </a:t>
            </a:r>
            <a:r>
              <a:rPr lang="it-IT" dirty="0"/>
              <a:t>efficiente di acqua, sia per le coltivazioni che per la trasformazione alimentare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05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FOOD 4 LIFE - PIATTAFORMA TECNOLOGICA EUROPEA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sz="2400" dirty="0" smtClean="0"/>
              <a:t>Migliorare </a:t>
            </a:r>
            <a:r>
              <a:rPr lang="it-IT" sz="2400" dirty="0"/>
              <a:t>la salute, il benessere e la longevità</a:t>
            </a:r>
          </a:p>
          <a:p>
            <a:pPr lvl="0"/>
            <a:r>
              <a:rPr lang="it-IT" sz="2400" dirty="0"/>
              <a:t>Generare nei consumatori fiducia nella catena alimentare e</a:t>
            </a:r>
          </a:p>
          <a:p>
            <a:pPr lvl="0"/>
            <a:r>
              <a:rPr lang="it-IT" sz="2400" dirty="0"/>
              <a:t>Supportare una produzione sostenibile ed etica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07987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 smtClean="0"/>
              <a:t>JOINT PROGRAMMING INITIATIVE “A HEALTHY DIET FOR A HEALTHY LIFE”</a:t>
            </a:r>
            <a:br>
              <a:rPr lang="it-IT" sz="31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Connessione tra stili di alimentazione e salute</a:t>
            </a:r>
            <a:endParaRPr lang="it-IT" dirty="0"/>
          </a:p>
          <a:p>
            <a:r>
              <a:rPr lang="it-IT" dirty="0"/>
              <a:t>A</a:t>
            </a:r>
            <a:r>
              <a:rPr lang="it-IT" dirty="0" smtClean="0"/>
              <a:t>ree </a:t>
            </a:r>
            <a:r>
              <a:rPr lang="it-IT" dirty="0"/>
              <a:t>di  ricerca </a:t>
            </a:r>
            <a:r>
              <a:rPr lang="it-IT" dirty="0" smtClean="0"/>
              <a:t>prioritarie</a:t>
            </a:r>
            <a:endParaRPr lang="it-IT" dirty="0"/>
          </a:p>
          <a:p>
            <a:pPr lvl="1"/>
            <a:r>
              <a:rPr lang="it-IT" dirty="0"/>
              <a:t>Determinanti della dieta e attività fisica</a:t>
            </a:r>
          </a:p>
          <a:p>
            <a:pPr lvl="1"/>
            <a:r>
              <a:rPr lang="it-IT" dirty="0"/>
              <a:t>Dieta e produzione di cibo</a:t>
            </a:r>
          </a:p>
          <a:p>
            <a:pPr lvl="1"/>
            <a:r>
              <a:rPr lang="it-IT" dirty="0"/>
              <a:t>Malattie croniche connesse alla dieta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690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FACCE JPI - JOINT RESEARCH PROGRAMMING INITIATIVE ON AGRICULTURE, FOOD SECURITY </a:t>
            </a:r>
            <a:r>
              <a:rPr lang="it-IT" sz="2400" dirty="0" smtClean="0"/>
              <a:t>AND CLIMATE CHANGE</a:t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S</a:t>
            </a:r>
            <a:r>
              <a:rPr lang="it-IT" dirty="0" smtClean="0"/>
              <a:t>oluzioni </a:t>
            </a:r>
            <a:r>
              <a:rPr lang="it-IT" dirty="0"/>
              <a:t>che permettano uno sviluppo sostenibile della produzione agricola per affrontare la crescente domanda mondiale di cibo e contribuire alla </a:t>
            </a:r>
            <a:r>
              <a:rPr lang="it-IT" dirty="0" err="1"/>
              <a:t>bio</a:t>
            </a:r>
            <a:r>
              <a:rPr lang="it-IT" dirty="0"/>
              <a:t>-economia, mantenendo l’equilibrio </a:t>
            </a:r>
            <a:r>
              <a:rPr lang="it-IT" dirty="0" smtClean="0"/>
              <a:t>dell’ecosistema</a:t>
            </a:r>
          </a:p>
          <a:p>
            <a:pPr lvl="1"/>
            <a:r>
              <a:rPr lang="it-IT" dirty="0"/>
              <a:t>Sicurezza alimentare sostenibile nel cambiamento climatico</a:t>
            </a:r>
          </a:p>
          <a:p>
            <a:pPr lvl="1"/>
            <a:r>
              <a:rPr lang="it-IT" dirty="0"/>
              <a:t>Crescita </a:t>
            </a:r>
            <a:r>
              <a:rPr lang="it-IT" dirty="0" err="1"/>
              <a:t>ambientalmente</a:t>
            </a:r>
            <a:r>
              <a:rPr lang="it-IT" dirty="0"/>
              <a:t> sostenibile e intensificazione in agricoltura</a:t>
            </a:r>
          </a:p>
          <a:p>
            <a:pPr lvl="1"/>
            <a:r>
              <a:rPr lang="it-IT" dirty="0"/>
              <a:t>Valutazione e riduzione dei </a:t>
            </a:r>
            <a:r>
              <a:rPr lang="it-IT" dirty="0" err="1"/>
              <a:t>trade</a:t>
            </a:r>
            <a:r>
              <a:rPr lang="it-IT" dirty="0"/>
              <a:t>-off tra disponibilità di  cibo, biodiversità ed ecosistemi</a:t>
            </a:r>
          </a:p>
          <a:p>
            <a:pPr lvl="1"/>
            <a:r>
              <a:rPr lang="it-IT" dirty="0"/>
              <a:t>Adattamento ai mutamenti climatici</a:t>
            </a:r>
          </a:p>
          <a:p>
            <a:pPr lvl="1"/>
            <a:r>
              <a:rPr lang="it-IT" dirty="0"/>
              <a:t>Mitigazione dei mutamenti climatici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1077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 smtClean="0"/>
              <a:t>CLAN – CLUSTER TECNOLOGICO NAZIONALE AGRIFOOD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M</a:t>
            </a:r>
            <a:r>
              <a:rPr lang="it-IT" dirty="0" smtClean="0"/>
              <a:t>igliorare la salute, il benessere e la </a:t>
            </a:r>
            <a:r>
              <a:rPr lang="it-IT" dirty="0" err="1" smtClean="0"/>
              <a:t>longevita</a:t>
            </a:r>
            <a:endParaRPr lang="it-IT" dirty="0" smtClean="0"/>
          </a:p>
          <a:p>
            <a:r>
              <a:rPr lang="it-IT" dirty="0" smtClean="0"/>
              <a:t>Rafforzare la fiducia del consumatore verso la filiera alimentare</a:t>
            </a:r>
          </a:p>
          <a:p>
            <a:r>
              <a:rPr lang="it-IT" dirty="0" smtClean="0"/>
              <a:t>Favorire una produzione alimentare sostenibile e competitiva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434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PRIORITA</a:t>
            </a:r>
            <a:r>
              <a:rPr lang="it-IT" dirty="0" smtClean="0"/>
              <a:t>’ </a:t>
            </a:r>
            <a:r>
              <a:rPr lang="it-IT" i="1" dirty="0" smtClean="0"/>
              <a:t>DRAFT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b="1" dirty="0"/>
              <a:t>Cibi per la salute, la longevità e il benessere</a:t>
            </a:r>
            <a:endParaRPr lang="it-IT" dirty="0"/>
          </a:p>
          <a:p>
            <a:pPr lvl="1"/>
            <a:r>
              <a:rPr lang="it-IT" dirty="0"/>
              <a:t>Effetti della dieta e degli ingredienti dei cibi sulla prevenzione o ritardo del declino cognitivo</a:t>
            </a:r>
          </a:p>
          <a:p>
            <a:pPr lvl="1"/>
            <a:r>
              <a:rPr lang="it-IT" dirty="0"/>
              <a:t>Efficienza energetica metabolica inclusi gli effetti del </a:t>
            </a:r>
            <a:r>
              <a:rPr lang="it-IT" dirty="0" err="1"/>
              <a:t>microbiota</a:t>
            </a:r>
            <a:r>
              <a:rPr lang="it-IT" dirty="0"/>
              <a:t> intestinale</a:t>
            </a:r>
          </a:p>
          <a:p>
            <a:pPr lvl="1"/>
            <a:r>
              <a:rPr lang="it-IT" dirty="0"/>
              <a:t>Effetti della dieta in gravidanza, in presenza di obesità e/o diabete</a:t>
            </a:r>
          </a:p>
          <a:p>
            <a:pPr lvl="1"/>
            <a:r>
              <a:rPr lang="it-IT" dirty="0"/>
              <a:t>Uso di tecniche analitiche (risonanza magnetica) per la caratterizzazione dei cibi </a:t>
            </a:r>
          </a:p>
          <a:p>
            <a:pPr lvl="1"/>
            <a:r>
              <a:rPr lang="it-IT" dirty="0"/>
              <a:t>Trattamento attraverso la dieta di processi infiammatori di entità lieve</a:t>
            </a:r>
          </a:p>
          <a:p>
            <a:pPr lvl="1"/>
            <a:r>
              <a:rPr lang="it-IT" dirty="0"/>
              <a:t>Bisogni nutrizionali in consumatori anziani</a:t>
            </a:r>
          </a:p>
          <a:p>
            <a:pPr lvl="1"/>
            <a:r>
              <a:rPr lang="it-IT" dirty="0"/>
              <a:t>Fonti di proteine dalle piante</a:t>
            </a:r>
          </a:p>
          <a:p>
            <a:pPr lvl="1"/>
            <a:r>
              <a:rPr lang="it-IT" dirty="0"/>
              <a:t>Uso di componenti bioattivi del cibo</a:t>
            </a:r>
          </a:p>
          <a:p>
            <a:pPr lvl="1"/>
            <a:r>
              <a:rPr lang="it-IT" dirty="0"/>
              <a:t>Alimenti funzionali e nutraceutica</a:t>
            </a:r>
          </a:p>
          <a:p>
            <a:pPr lvl="1"/>
            <a:r>
              <a:rPr lang="it-IT" dirty="0"/>
              <a:t>Valore sociale della salute e dell’invecchiamento</a:t>
            </a:r>
          </a:p>
          <a:p>
            <a:pPr lvl="1"/>
            <a:r>
              <a:rPr lang="it-IT" dirty="0"/>
              <a:t>Big data per analisi delle relazioni dieta-salute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49225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b="1" dirty="0"/>
              <a:t>Produzione etica e sostenibile</a:t>
            </a:r>
            <a:endParaRPr lang="it-IT" dirty="0"/>
          </a:p>
          <a:p>
            <a:pPr lvl="1"/>
            <a:r>
              <a:rPr lang="it-IT" dirty="0"/>
              <a:t>Agricoltura sostenibile e di precisione</a:t>
            </a:r>
          </a:p>
          <a:p>
            <a:pPr lvl="1"/>
            <a:r>
              <a:rPr lang="it-IT" dirty="0"/>
              <a:t>Riduzione degli sprechi di cibo e dei rifiuti</a:t>
            </a:r>
          </a:p>
          <a:p>
            <a:pPr lvl="1"/>
            <a:r>
              <a:rPr lang="it-IT" dirty="0"/>
              <a:t>Fonti proteiche alternative</a:t>
            </a:r>
          </a:p>
          <a:p>
            <a:pPr lvl="1"/>
            <a:r>
              <a:rPr lang="it-IT" dirty="0"/>
              <a:t>Biotecnologie e </a:t>
            </a:r>
            <a:r>
              <a:rPr lang="it-IT" dirty="0" err="1"/>
              <a:t>bioeconomia</a:t>
            </a:r>
            <a:endParaRPr lang="it-IT" dirty="0"/>
          </a:p>
          <a:p>
            <a:pPr lvl="1"/>
            <a:r>
              <a:rPr lang="it-IT" dirty="0"/>
              <a:t>Consumo sostenibile della risorsa acqua nei processi di trasformazione alimentare</a:t>
            </a:r>
          </a:p>
          <a:p>
            <a:pPr lvl="1"/>
            <a:r>
              <a:rPr lang="it-IT" dirty="0" err="1"/>
              <a:t>Efficientamento</a:t>
            </a:r>
            <a:r>
              <a:rPr lang="it-IT" dirty="0"/>
              <a:t> energetico dei processi di produzione, conservazione, confezionamento e logistica</a:t>
            </a:r>
          </a:p>
          <a:p>
            <a:pPr lvl="1"/>
            <a:r>
              <a:rPr lang="it-IT" dirty="0"/>
              <a:t>Gestione del ciclo di vita dei prodotti</a:t>
            </a:r>
          </a:p>
          <a:p>
            <a:pPr lvl="1"/>
            <a:r>
              <a:rPr lang="it-IT" dirty="0"/>
              <a:t>Chiusura del ciclo di vita dei prodotti ed economia circolare</a:t>
            </a:r>
          </a:p>
          <a:p>
            <a:pPr lvl="1"/>
            <a:r>
              <a:rPr lang="it-IT" dirty="0"/>
              <a:t>Valorizzazione dei sottoprodotti e degli scarti della filiera alimentare</a:t>
            </a:r>
          </a:p>
          <a:p>
            <a:pPr lvl="1"/>
            <a:r>
              <a:rPr lang="it-IT" dirty="0"/>
              <a:t>Gestione intelligente della </a:t>
            </a:r>
            <a:r>
              <a:rPr lang="it-IT" dirty="0" err="1"/>
              <a:t>supply</a:t>
            </a:r>
            <a:r>
              <a:rPr lang="it-IT" dirty="0"/>
              <a:t> </a:t>
            </a:r>
            <a:r>
              <a:rPr lang="it-IT" dirty="0" err="1"/>
              <a:t>chain</a:t>
            </a:r>
            <a:endParaRPr lang="it-IT" dirty="0"/>
          </a:p>
          <a:p>
            <a:pPr lvl="1"/>
            <a:r>
              <a:rPr lang="it-IT" dirty="0"/>
              <a:t>Enfasi sul valore di mercato della sostenibilità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115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b="1" dirty="0"/>
              <a:t>Sicurezza alimentare</a:t>
            </a:r>
            <a:endParaRPr lang="it-IT" dirty="0"/>
          </a:p>
          <a:p>
            <a:pPr lvl="1"/>
            <a:r>
              <a:rPr lang="it-IT" dirty="0"/>
              <a:t>Analisi della presenza di batteri patogeni nei cibi freschi</a:t>
            </a:r>
          </a:p>
          <a:p>
            <a:pPr lvl="1"/>
            <a:r>
              <a:rPr lang="it-IT" dirty="0"/>
              <a:t>Eliminazione dell’EHEE dai processi di lavorazione dei cibi freschi</a:t>
            </a:r>
          </a:p>
          <a:p>
            <a:pPr lvl="1"/>
            <a:r>
              <a:rPr lang="it-IT" dirty="0" err="1"/>
              <a:t>Biofilm</a:t>
            </a:r>
            <a:r>
              <a:rPr lang="it-IT" dirty="0"/>
              <a:t> nella catena alimentare: migrazione batterica e misure preventive</a:t>
            </a:r>
          </a:p>
          <a:p>
            <a:pPr lvl="1"/>
            <a:r>
              <a:rPr lang="it-IT" dirty="0"/>
              <a:t>Riduzione dei rifiuti</a:t>
            </a:r>
          </a:p>
          <a:p>
            <a:pPr lvl="1"/>
            <a:r>
              <a:rPr lang="it-IT" dirty="0"/>
              <a:t>Determinazione in real-time della </a:t>
            </a:r>
            <a:r>
              <a:rPr lang="it-IT" dirty="0" err="1"/>
              <a:t>shelf</a:t>
            </a:r>
            <a:r>
              <a:rPr lang="it-IT" dirty="0"/>
              <a:t>-life microbica</a:t>
            </a:r>
          </a:p>
          <a:p>
            <a:pPr lvl="1"/>
            <a:r>
              <a:rPr lang="it-IT" dirty="0"/>
              <a:t>Antimicrobici naturali nel cibo</a:t>
            </a:r>
          </a:p>
          <a:p>
            <a:pPr lvl="1"/>
            <a:r>
              <a:rPr lang="it-IT" dirty="0"/>
              <a:t>Sicurezza dei prodotti alimentari a matrice chimica complessa</a:t>
            </a:r>
          </a:p>
          <a:p>
            <a:pPr lvl="1"/>
            <a:r>
              <a:rPr lang="it-IT" dirty="0"/>
              <a:t>Valutazione dell’</a:t>
            </a:r>
            <a:r>
              <a:rPr lang="it-IT" dirty="0" err="1"/>
              <a:t>allergenicità</a:t>
            </a:r>
            <a:r>
              <a:rPr lang="it-IT" dirty="0"/>
              <a:t> di nuove proteine</a:t>
            </a:r>
          </a:p>
          <a:p>
            <a:pPr lvl="1"/>
            <a:r>
              <a:rPr lang="it-IT" dirty="0"/>
              <a:t>Analisi predittiva di rischi chimici e microbiologici</a:t>
            </a:r>
          </a:p>
          <a:p>
            <a:pPr lvl="1"/>
            <a:r>
              <a:rPr lang="it-IT" dirty="0"/>
              <a:t>Migrazione di PFC ai cibi</a:t>
            </a:r>
          </a:p>
          <a:p>
            <a:pPr lvl="1"/>
            <a:r>
              <a:rPr lang="it-IT" dirty="0"/>
              <a:t>Standard e certificazioni</a:t>
            </a:r>
          </a:p>
          <a:p>
            <a:pPr lvl="1"/>
            <a:r>
              <a:rPr lang="it-IT" dirty="0"/>
              <a:t>Sensori evoluti ed intelligenti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965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AGENDA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contesto (metodologico e tecnico-scientifico) della fase di identificazione delle priorità</a:t>
            </a:r>
          </a:p>
          <a:p>
            <a:r>
              <a:rPr lang="it-IT" dirty="0" smtClean="0"/>
              <a:t>Tendenze ed orientamenti</a:t>
            </a:r>
          </a:p>
          <a:p>
            <a:pPr lvl="1"/>
            <a:r>
              <a:rPr lang="it-IT" dirty="0" smtClean="0"/>
              <a:t>Europei</a:t>
            </a:r>
          </a:p>
          <a:p>
            <a:pPr lvl="1"/>
            <a:r>
              <a:rPr lang="it-IT" dirty="0" smtClean="0"/>
              <a:t>Nazionali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679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it-IT" b="1" dirty="0"/>
              <a:t>Processi alimentari innovativi, confezionamento e garanzia della qualità</a:t>
            </a:r>
            <a:endParaRPr lang="it-IT" dirty="0"/>
          </a:p>
          <a:p>
            <a:pPr lvl="1"/>
            <a:r>
              <a:rPr lang="it-IT" dirty="0"/>
              <a:t>Metodi innovativi per la cottura dei cibi</a:t>
            </a:r>
          </a:p>
          <a:p>
            <a:pPr lvl="1"/>
            <a:r>
              <a:rPr lang="it-IT" dirty="0"/>
              <a:t>Packaging intelligente</a:t>
            </a:r>
          </a:p>
          <a:p>
            <a:pPr lvl="1"/>
            <a:r>
              <a:rPr lang="it-IT" dirty="0"/>
              <a:t>Controllo di qualità </a:t>
            </a:r>
          </a:p>
          <a:p>
            <a:pPr lvl="1"/>
            <a:r>
              <a:rPr lang="it-IT" dirty="0"/>
              <a:t>Tracciabilità dei processi e dei prodotti alimentari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lvl="0"/>
            <a:r>
              <a:rPr lang="it-IT" b="1" dirty="0"/>
              <a:t>Relazione con i consumatori</a:t>
            </a:r>
            <a:endParaRPr lang="it-IT" dirty="0"/>
          </a:p>
          <a:p>
            <a:pPr lvl="1"/>
            <a:r>
              <a:rPr lang="it-IT" dirty="0"/>
              <a:t>Promozione di corretti stili di vita</a:t>
            </a:r>
          </a:p>
          <a:p>
            <a:pPr lvl="1"/>
            <a:r>
              <a:rPr lang="it-IT" dirty="0"/>
              <a:t>Valore culturale associate al cibo ed alla dieta</a:t>
            </a:r>
          </a:p>
          <a:p>
            <a:pPr lvl="1"/>
            <a:r>
              <a:rPr lang="it-IT" dirty="0"/>
              <a:t>Gestione della fiducia dei consumatori</a:t>
            </a:r>
          </a:p>
          <a:p>
            <a:pPr marL="0" indent="0">
              <a:buNone/>
            </a:pPr>
            <a:r>
              <a:rPr lang="it-IT" dirty="0"/>
              <a:t> </a:t>
            </a:r>
          </a:p>
          <a:p>
            <a:pPr lvl="0"/>
            <a:r>
              <a:rPr lang="it-IT" b="1" dirty="0"/>
              <a:t>Gestione della catena alimentare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7736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INDICAZIONI PRELIMINARI PER LA REGIONE SICILIANA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Qualità e salubrità delle colture e del cibo</a:t>
            </a:r>
          </a:p>
          <a:p>
            <a:r>
              <a:rPr lang="it-IT" dirty="0" smtClean="0"/>
              <a:t>Processi di produzione Km-zero (</a:t>
            </a:r>
            <a:r>
              <a:rPr lang="it-IT" i="1" dirty="0" err="1" smtClean="0"/>
              <a:t>born</a:t>
            </a:r>
            <a:r>
              <a:rPr lang="it-IT" i="1" dirty="0" smtClean="0"/>
              <a:t> in </a:t>
            </a:r>
            <a:r>
              <a:rPr lang="it-IT" i="1" dirty="0" err="1" smtClean="0"/>
              <a:t>Sicily</a:t>
            </a:r>
            <a:r>
              <a:rPr lang="it-IT" dirty="0" smtClean="0"/>
              <a:t>)</a:t>
            </a:r>
          </a:p>
          <a:p>
            <a:r>
              <a:rPr lang="it-IT" dirty="0" smtClean="0"/>
              <a:t>Agroalimentare sostenibile</a:t>
            </a:r>
          </a:p>
          <a:p>
            <a:r>
              <a:rPr lang="it-IT" dirty="0" smtClean="0"/>
              <a:t>Nuovi processi e prodotti alimentari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3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Domande?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362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BASICS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S3</a:t>
            </a:r>
          </a:p>
          <a:p>
            <a:r>
              <a:rPr lang="it-IT" dirty="0" smtClean="0"/>
              <a:t>H2020</a:t>
            </a:r>
          </a:p>
          <a:p>
            <a:r>
              <a:rPr lang="it-IT" dirty="0" err="1" smtClean="0"/>
              <a:t>KETs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128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STRATEGIA DI SPECIALIZZAZIONE INTELLIGENTE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Selezione di ambiti di intervento limitati</a:t>
            </a:r>
          </a:p>
          <a:p>
            <a:r>
              <a:rPr lang="it-IT" dirty="0" smtClean="0"/>
              <a:t>Approccio bottom-up e top-down</a:t>
            </a:r>
          </a:p>
          <a:p>
            <a:r>
              <a:rPr lang="it-IT" dirty="0" smtClean="0"/>
              <a:t>Stretta connessione con il territorio di riferimento</a:t>
            </a:r>
          </a:p>
          <a:p>
            <a:r>
              <a:rPr lang="it-IT" dirty="0" smtClean="0"/>
              <a:t>Processo condiviso a livello europeo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485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HORIZON 2020 – LE GRANDI SFIDE DELLA SOCIETA’</a:t>
            </a:r>
            <a:endParaRPr lang="it-IT" dirty="0"/>
          </a:p>
        </p:txBody>
      </p:sp>
      <p:pic>
        <p:nvPicPr>
          <p:cNvPr id="5" name="Immagine 4" descr="Schermata 2014-04-27 alle 12.18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33" y="2365724"/>
            <a:ext cx="7483145" cy="4147419"/>
          </a:xfrm>
          <a:prstGeom prst="rect">
            <a:avLst/>
          </a:prstGeom>
        </p:spPr>
      </p:pic>
      <p:sp>
        <p:nvSpPr>
          <p:cNvPr id="6" name="Freccia sinistra 5"/>
          <p:cNvSpPr/>
          <p:nvPr/>
        </p:nvSpPr>
        <p:spPr>
          <a:xfrm>
            <a:off x="5055707" y="2959469"/>
            <a:ext cx="754762" cy="29954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sinistra 6"/>
          <p:cNvSpPr/>
          <p:nvPr/>
        </p:nvSpPr>
        <p:spPr>
          <a:xfrm>
            <a:off x="8107351" y="3411410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sinistra 7"/>
          <p:cNvSpPr/>
          <p:nvPr/>
        </p:nvSpPr>
        <p:spPr>
          <a:xfrm>
            <a:off x="7268727" y="5052897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sinistra 8"/>
          <p:cNvSpPr/>
          <p:nvPr/>
        </p:nvSpPr>
        <p:spPr>
          <a:xfrm>
            <a:off x="4678326" y="4606213"/>
            <a:ext cx="754762" cy="299541"/>
          </a:xfrm>
          <a:prstGeom prst="leftArrow">
            <a:avLst/>
          </a:prstGeom>
          <a:solidFill>
            <a:schemeClr val="accent1"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31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KEY ENABLING TECHNOLOGIES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Nanotecnologie</a:t>
            </a:r>
          </a:p>
          <a:p>
            <a:r>
              <a:rPr lang="it-IT" dirty="0" smtClean="0"/>
              <a:t>Micro e nano elettronica</a:t>
            </a:r>
          </a:p>
          <a:p>
            <a:r>
              <a:rPr lang="it-IT" dirty="0" smtClean="0"/>
              <a:t>Biotecnologie industriali</a:t>
            </a:r>
          </a:p>
          <a:p>
            <a:r>
              <a:rPr lang="it-IT" dirty="0" smtClean="0"/>
              <a:t>Fotonica</a:t>
            </a:r>
          </a:p>
          <a:p>
            <a:r>
              <a:rPr lang="it-IT" dirty="0" smtClean="0"/>
              <a:t>Materiali avanzati</a:t>
            </a:r>
          </a:p>
          <a:p>
            <a:r>
              <a:rPr lang="it-IT" dirty="0" smtClean="0"/>
              <a:t>Sistemi di produzione avanzati</a:t>
            </a:r>
            <a:endParaRPr lang="it-IT" dirty="0"/>
          </a:p>
        </p:txBody>
      </p:sp>
      <p:sp>
        <p:nvSpPr>
          <p:cNvPr id="4" name="Freccia sinistra 3"/>
          <p:cNvSpPr/>
          <p:nvPr/>
        </p:nvSpPr>
        <p:spPr>
          <a:xfrm>
            <a:off x="4480650" y="3822148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sinistra 4"/>
          <p:cNvSpPr/>
          <p:nvPr/>
        </p:nvSpPr>
        <p:spPr>
          <a:xfrm>
            <a:off x="3558164" y="4852571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sinistra 5"/>
          <p:cNvSpPr/>
          <p:nvPr/>
        </p:nvSpPr>
        <p:spPr>
          <a:xfrm>
            <a:off x="5343235" y="5343819"/>
            <a:ext cx="754762" cy="2995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21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79" y="1345852"/>
            <a:ext cx="7823167" cy="551214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552533" y="1345852"/>
            <a:ext cx="3857672" cy="5363875"/>
          </a:xfrm>
          <a:prstGeom prst="ellipse">
            <a:avLst/>
          </a:prstGeom>
          <a:noFill/>
          <a:ln w="38100" cmpd="sng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476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priorità strategiche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Ambiziose </a:t>
            </a:r>
            <a:r>
              <a:rPr lang="it-IT" dirty="0"/>
              <a:t>ma realistiche</a:t>
            </a:r>
          </a:p>
          <a:p>
            <a:r>
              <a:rPr lang="it-IT" dirty="0"/>
              <a:t>Adeguate al territorio</a:t>
            </a:r>
          </a:p>
          <a:p>
            <a:r>
              <a:rPr lang="it-IT" dirty="0"/>
              <a:t>Coerenti con lo stato dell’arte scientifico e tecnologico</a:t>
            </a:r>
          </a:p>
          <a:p>
            <a:r>
              <a:rPr lang="it-IT" dirty="0"/>
              <a:t>Connesse alle sfide della società</a:t>
            </a:r>
          </a:p>
          <a:p>
            <a:r>
              <a:rPr lang="it-IT" dirty="0"/>
              <a:t>Conformi alle politiche europee (H2020)</a:t>
            </a:r>
          </a:p>
          <a:p>
            <a:endParaRPr lang="it-IT" dirty="0"/>
          </a:p>
          <a:p>
            <a:r>
              <a:rPr lang="it-IT" dirty="0"/>
              <a:t>Convergenti</a:t>
            </a:r>
          </a:p>
          <a:p>
            <a:endParaRPr lang="it-IT" dirty="0"/>
          </a:p>
          <a:p>
            <a:r>
              <a:rPr lang="it-IT" dirty="0"/>
              <a:t>Limitate nel numero (specializzazione)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423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1062</Words>
  <Application>Microsoft Office PowerPoint</Application>
  <PresentationFormat>Presentazione su schermo (4:3)</PresentationFormat>
  <Paragraphs>211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STRATEGIA DI SPECIALIZZAZIONE INTELLIGENTE REGIONE SICILIANA TAVOLO TEMATICO AGRIFOOD</vt:lpstr>
      <vt:lpstr>OBIETTIVI</vt:lpstr>
      <vt:lpstr>AGENDA</vt:lpstr>
      <vt:lpstr>BASICS</vt:lpstr>
      <vt:lpstr>STRATEGIA DI SPECIALIZZAZIONE INTELLIGENTE</vt:lpstr>
      <vt:lpstr>HORIZON 2020 – LE GRANDI SFIDE DELLA SOCIETA’</vt:lpstr>
      <vt:lpstr>KEY ENABLING TECHNOLOGIES</vt:lpstr>
      <vt:lpstr>Diapositiva 8</vt:lpstr>
      <vt:lpstr>Le priorità strategiche</vt:lpstr>
      <vt:lpstr>IL PERIMETRO DI INTERESSE</vt:lpstr>
      <vt:lpstr>INDUSTRIA ALIMENTARE</vt:lpstr>
      <vt:lpstr>LA RILEVANZA DELL’AGROALIMENTARE IN EUROPA addetti</vt:lpstr>
      <vt:lpstr>LA RILEVANZA DELL’AGROALIMENTARE IN EUROPA imprese</vt:lpstr>
      <vt:lpstr>LA RILEVANZA DELL’AGROALIMENTARE IN ITALIA addetti</vt:lpstr>
      <vt:lpstr>LA RILEVANZA DELL’AGROALIMENTARE IN ITALIA imprese</vt:lpstr>
      <vt:lpstr>INDUSTRIA AGROALIMENTARE IN ITALIA</vt:lpstr>
      <vt:lpstr>Diapositiva 17</vt:lpstr>
      <vt:lpstr>CTN AGRIFOOD CLAN - LE REGIONI COINVOLTE</vt:lpstr>
      <vt:lpstr>SOGGETTI ADERENTI AL CLUSTER</vt:lpstr>
      <vt:lpstr>TENDENZE GLOBALI DI MERCATO E SOCIALI RILEVANTI</vt:lpstr>
      <vt:lpstr>TENDENZE SPECIFICHE RILEVANTI</vt:lpstr>
      <vt:lpstr>SFIDE DELLA SOCIETA’ RILEVANTI</vt:lpstr>
      <vt:lpstr>FOOD 4 LIFE - PIATTAFORMA TECNOLOGICA EUROPEA</vt:lpstr>
      <vt:lpstr>JOINT PROGRAMMING INITIATIVE “A HEALTHY DIET FOR A HEALTHY LIFE” </vt:lpstr>
      <vt:lpstr>FACCE JPI - JOINT RESEARCH PROGRAMMING INITIATIVE ON AGRICULTURE, FOOD SECURITY AND CLIMATE CHANGE </vt:lpstr>
      <vt:lpstr>CLAN – CLUSTER TECNOLOGICO NAZIONALE AGRIFOOD</vt:lpstr>
      <vt:lpstr>ALCUNE PRIORITA’ DRAFT</vt:lpstr>
      <vt:lpstr>Diapositiva 28</vt:lpstr>
      <vt:lpstr>Diapositiva 29</vt:lpstr>
      <vt:lpstr>Diapositiva 30</vt:lpstr>
      <vt:lpstr>INDICAZIONI PRELIMINARI PER LA REGIONE SICILIANA</vt:lpstr>
      <vt:lpstr>Diapositiva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leda</dc:creator>
  <cp:lastModifiedBy>Leda</cp:lastModifiedBy>
  <cp:revision>26</cp:revision>
  <dcterms:created xsi:type="dcterms:W3CDTF">2014-04-27T08:12:53Z</dcterms:created>
  <dcterms:modified xsi:type="dcterms:W3CDTF">2014-05-07T16:12:17Z</dcterms:modified>
</cp:coreProperties>
</file>