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79" r:id="rId5"/>
    <p:sldId id="260" r:id="rId6"/>
    <p:sldId id="266" r:id="rId7"/>
    <p:sldId id="269" r:id="rId8"/>
    <p:sldId id="261" r:id="rId9"/>
    <p:sldId id="263" r:id="rId10"/>
    <p:sldId id="274" r:id="rId11"/>
    <p:sldId id="275" r:id="rId12"/>
    <p:sldId id="270" r:id="rId13"/>
    <p:sldId id="271" r:id="rId14"/>
    <p:sldId id="272" r:id="rId15"/>
    <p:sldId id="273" r:id="rId16"/>
    <p:sldId id="267" r:id="rId17"/>
    <p:sldId id="265" r:id="rId18"/>
    <p:sldId id="280" r:id="rId19"/>
    <p:sldId id="281" r:id="rId20"/>
    <p:sldId id="282" r:id="rId21"/>
    <p:sldId id="264" r:id="rId22"/>
    <p:sldId id="278" r:id="rId2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10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07398-2836-45BF-A88C-31885FFA3FA2}" type="doc">
      <dgm:prSet loTypeId="urn:microsoft.com/office/officeart/2005/8/layout/bProcess4" loCatId="process" qsTypeId="urn:microsoft.com/office/officeart/2005/8/quickstyle/simple2" qsCatId="simple" csTypeId="urn:microsoft.com/office/officeart/2005/8/colors/colorful1#2" csCatId="colorful" phldr="1"/>
      <dgm:spPr/>
    </dgm:pt>
    <dgm:pt modelId="{4DD8DFAC-EB95-4B7B-AA22-B3FB2AA9DE45}">
      <dgm:prSet phldrT="[Testo]" custT="1"/>
      <dgm:spPr/>
      <dgm:t>
        <a:bodyPr/>
        <a:lstStyle/>
        <a:p>
          <a:r>
            <a:rPr lang="it-IT" sz="1400" b="1" dirty="0" smtClean="0">
              <a:effectLst/>
            </a:rPr>
            <a:t>Analisi di contesto</a:t>
          </a:r>
          <a:endParaRPr lang="it-IT" sz="1400" b="1" dirty="0">
            <a:effectLst/>
          </a:endParaRPr>
        </a:p>
      </dgm:t>
    </dgm:pt>
    <dgm:pt modelId="{52E1CC1C-AB56-48A8-9EC6-18433F624427}" type="parTrans" cxnId="{B89740F6-A776-4685-BA0C-29AA603D3221}">
      <dgm:prSet/>
      <dgm:spPr/>
      <dgm:t>
        <a:bodyPr/>
        <a:lstStyle/>
        <a:p>
          <a:endParaRPr lang="it-IT"/>
        </a:p>
      </dgm:t>
    </dgm:pt>
    <dgm:pt modelId="{3E4741AF-FFDD-41BB-A89E-B1B90D43B6A6}" type="sibTrans" cxnId="{B89740F6-A776-4685-BA0C-29AA603D3221}">
      <dgm:prSet/>
      <dgm:spPr/>
      <dgm:t>
        <a:bodyPr/>
        <a:lstStyle/>
        <a:p>
          <a:endParaRPr lang="it-IT"/>
        </a:p>
      </dgm:t>
    </dgm:pt>
    <dgm:pt modelId="{61BCB2BF-6520-4614-B098-D36640B26094}">
      <dgm:prSet phldrT="[Testo]" custT="1"/>
      <dgm:spPr/>
      <dgm:t>
        <a:bodyPr/>
        <a:lstStyle/>
        <a:p>
          <a:r>
            <a:rPr lang="it-IT" sz="1400" b="1" dirty="0" smtClean="0">
              <a:solidFill>
                <a:schemeClr val="bg1"/>
              </a:solidFill>
              <a:effectLst>
                <a:outerShdw blurRad="38100" dist="38100" dir="2700000" algn="tl">
                  <a:srgbClr val="000000">
                    <a:alpha val="43137"/>
                  </a:srgbClr>
                </a:outerShdw>
              </a:effectLst>
            </a:rPr>
            <a:t>Governance</a:t>
          </a:r>
        </a:p>
      </dgm:t>
    </dgm:pt>
    <dgm:pt modelId="{18D39108-B4A7-4D6B-880C-30B9C8E9F15B}" type="parTrans" cxnId="{836D0DA3-E73D-4659-AC04-00DEF3566AE8}">
      <dgm:prSet/>
      <dgm:spPr/>
      <dgm:t>
        <a:bodyPr/>
        <a:lstStyle/>
        <a:p>
          <a:endParaRPr lang="it-IT"/>
        </a:p>
      </dgm:t>
    </dgm:pt>
    <dgm:pt modelId="{B7EAB892-9B0B-499E-AEBC-79BA83988C94}" type="sibTrans" cxnId="{836D0DA3-E73D-4659-AC04-00DEF3566AE8}">
      <dgm:prSet/>
      <dgm:spPr/>
      <dgm:t>
        <a:bodyPr/>
        <a:lstStyle/>
        <a:p>
          <a:endParaRPr lang="it-IT"/>
        </a:p>
      </dgm:t>
    </dgm:pt>
    <dgm:pt modelId="{231D861D-5167-47DA-8D5E-64BAB0BC4312}">
      <dgm:prSet phldrT="[Testo]" custT="1"/>
      <dgm:spPr/>
      <dgm:t>
        <a:bodyPr/>
        <a:lstStyle/>
        <a:p>
          <a:r>
            <a:rPr lang="it-IT" sz="1400" b="1" dirty="0" smtClean="0">
              <a:effectLst>
                <a:outerShdw blurRad="38100" dist="38100" dir="2700000" algn="tl">
                  <a:srgbClr val="000000">
                    <a:alpha val="43137"/>
                  </a:srgbClr>
                </a:outerShdw>
              </a:effectLst>
            </a:rPr>
            <a:t>Visione del futuro</a:t>
          </a:r>
          <a:endParaRPr lang="it-IT" sz="1400" b="1" dirty="0">
            <a:effectLst>
              <a:outerShdw blurRad="38100" dist="38100" dir="2700000" algn="tl">
                <a:srgbClr val="000000">
                  <a:alpha val="43137"/>
                </a:srgbClr>
              </a:outerShdw>
            </a:effectLst>
          </a:endParaRPr>
        </a:p>
      </dgm:t>
    </dgm:pt>
    <dgm:pt modelId="{A206709D-6271-4B4D-8796-80679E812D71}" type="parTrans" cxnId="{D82F74BE-3E1A-48E0-A15C-C54059B0826E}">
      <dgm:prSet/>
      <dgm:spPr/>
      <dgm:t>
        <a:bodyPr/>
        <a:lstStyle/>
        <a:p>
          <a:endParaRPr lang="it-IT"/>
        </a:p>
      </dgm:t>
    </dgm:pt>
    <dgm:pt modelId="{DA8A53D8-8C61-49FC-8403-F9E0EA42BB60}" type="sibTrans" cxnId="{D82F74BE-3E1A-48E0-A15C-C54059B0826E}">
      <dgm:prSet/>
      <dgm:spPr/>
      <dgm:t>
        <a:bodyPr/>
        <a:lstStyle/>
        <a:p>
          <a:endParaRPr lang="it-IT"/>
        </a:p>
      </dgm:t>
    </dgm:pt>
    <dgm:pt modelId="{FDCF86A5-63D3-4415-B4D8-5B9FAA1B3FFD}">
      <dgm:prSet phldrT="[Testo]" custT="1"/>
      <dgm:spPr/>
      <dgm:t>
        <a:bodyPr/>
        <a:lstStyle/>
        <a:p>
          <a:r>
            <a:rPr lang="it-IT" sz="1400" b="1" dirty="0" smtClean="0">
              <a:effectLst>
                <a:outerShdw blurRad="38100" dist="38100" dir="2700000" algn="tl">
                  <a:srgbClr val="000000">
                    <a:alpha val="43137"/>
                  </a:srgbClr>
                </a:outerShdw>
              </a:effectLst>
            </a:rPr>
            <a:t>Selezione delle priorità</a:t>
          </a:r>
          <a:endParaRPr lang="it-IT" sz="1400" b="1" dirty="0">
            <a:effectLst>
              <a:outerShdw blurRad="38100" dist="38100" dir="2700000" algn="tl">
                <a:srgbClr val="000000">
                  <a:alpha val="43137"/>
                </a:srgbClr>
              </a:outerShdw>
            </a:effectLst>
          </a:endParaRPr>
        </a:p>
      </dgm:t>
    </dgm:pt>
    <dgm:pt modelId="{2D6775A9-1424-4A5C-A1F2-1B6AC0BB0EA3}" type="parTrans" cxnId="{4E4FFEF5-05E3-445B-AC1C-CCBCFEDF74A5}">
      <dgm:prSet/>
      <dgm:spPr/>
      <dgm:t>
        <a:bodyPr/>
        <a:lstStyle/>
        <a:p>
          <a:endParaRPr lang="it-IT"/>
        </a:p>
      </dgm:t>
    </dgm:pt>
    <dgm:pt modelId="{D6B729B4-21B2-4CCF-A310-251447940813}" type="sibTrans" cxnId="{4E4FFEF5-05E3-445B-AC1C-CCBCFEDF74A5}">
      <dgm:prSet/>
      <dgm:spPr/>
      <dgm:t>
        <a:bodyPr/>
        <a:lstStyle/>
        <a:p>
          <a:endParaRPr lang="it-IT"/>
        </a:p>
      </dgm:t>
    </dgm:pt>
    <dgm:pt modelId="{55C8BC85-58C8-4A73-BBE3-C69BABCDC941}">
      <dgm:prSet phldrT="[Testo]" custT="1"/>
      <dgm:spPr/>
      <dgm:t>
        <a:bodyPr/>
        <a:lstStyle/>
        <a:p>
          <a:r>
            <a:rPr lang="it-IT" sz="1400" b="1" dirty="0" smtClean="0">
              <a:effectLst>
                <a:outerShdw blurRad="38100" dist="38100" dir="2700000" algn="tl">
                  <a:srgbClr val="000000">
                    <a:alpha val="43137"/>
                  </a:srgbClr>
                </a:outerShdw>
              </a:effectLst>
            </a:rPr>
            <a:t>Policy mix</a:t>
          </a:r>
          <a:endParaRPr lang="it-IT" sz="1400" b="1" dirty="0">
            <a:effectLst>
              <a:outerShdw blurRad="38100" dist="38100" dir="2700000" algn="tl">
                <a:srgbClr val="000000">
                  <a:alpha val="43137"/>
                </a:srgbClr>
              </a:outerShdw>
            </a:effectLst>
          </a:endParaRPr>
        </a:p>
      </dgm:t>
    </dgm:pt>
    <dgm:pt modelId="{E8AE14C6-621D-4004-9A94-24961074EF8A}" type="parTrans" cxnId="{57778A95-5E95-41EB-B33A-9CDE154C5863}">
      <dgm:prSet/>
      <dgm:spPr/>
      <dgm:t>
        <a:bodyPr/>
        <a:lstStyle/>
        <a:p>
          <a:endParaRPr lang="it-IT"/>
        </a:p>
      </dgm:t>
    </dgm:pt>
    <dgm:pt modelId="{1A27972E-009B-4E05-B61E-63960DD743D8}" type="sibTrans" cxnId="{57778A95-5E95-41EB-B33A-9CDE154C5863}">
      <dgm:prSet/>
      <dgm:spPr/>
      <dgm:t>
        <a:bodyPr/>
        <a:lstStyle/>
        <a:p>
          <a:endParaRPr lang="it-IT"/>
        </a:p>
      </dgm:t>
    </dgm:pt>
    <dgm:pt modelId="{EB6A4A10-3329-41FE-9569-623D5F74B1A8}">
      <dgm:prSet phldrT="[Testo]" custT="1"/>
      <dgm:spPr/>
      <dgm:t>
        <a:bodyPr/>
        <a:lstStyle/>
        <a:p>
          <a:pPr algn="ctr"/>
          <a:r>
            <a:rPr lang="it-IT" sz="1400" b="1" dirty="0" smtClean="0">
              <a:effectLst>
                <a:outerShdw blurRad="38100" dist="38100" dir="2700000" algn="tl">
                  <a:srgbClr val="000000">
                    <a:alpha val="43137"/>
                  </a:srgbClr>
                </a:outerShdw>
              </a:effectLst>
            </a:rPr>
            <a:t>Monitoraggio</a:t>
          </a:r>
        </a:p>
        <a:p>
          <a:pPr algn="ctr"/>
          <a:r>
            <a:rPr lang="it-IT" sz="1400" b="1" dirty="0" smtClean="0">
              <a:effectLst>
                <a:outerShdw blurRad="38100" dist="38100" dir="2700000" algn="tl">
                  <a:srgbClr val="000000">
                    <a:alpha val="43137"/>
                  </a:srgbClr>
                </a:outerShdw>
              </a:effectLst>
            </a:rPr>
            <a:t> e valutazione</a:t>
          </a:r>
          <a:endParaRPr lang="it-IT" sz="1400" b="1" dirty="0">
            <a:effectLst>
              <a:outerShdw blurRad="38100" dist="38100" dir="2700000" algn="tl">
                <a:srgbClr val="000000">
                  <a:alpha val="43137"/>
                </a:srgbClr>
              </a:outerShdw>
            </a:effectLst>
          </a:endParaRPr>
        </a:p>
      </dgm:t>
    </dgm:pt>
    <dgm:pt modelId="{C63297D5-678B-498B-83C3-1506CC0BBFA5}" type="parTrans" cxnId="{A0124835-3E71-4094-9837-651A0BBC478B}">
      <dgm:prSet/>
      <dgm:spPr/>
      <dgm:t>
        <a:bodyPr/>
        <a:lstStyle/>
        <a:p>
          <a:endParaRPr lang="it-IT"/>
        </a:p>
      </dgm:t>
    </dgm:pt>
    <dgm:pt modelId="{44D7C7BF-6A6F-4973-B604-F8ACD0C28EC9}" type="sibTrans" cxnId="{A0124835-3E71-4094-9837-651A0BBC478B}">
      <dgm:prSet/>
      <dgm:spPr/>
      <dgm:t>
        <a:bodyPr/>
        <a:lstStyle/>
        <a:p>
          <a:endParaRPr lang="it-IT"/>
        </a:p>
      </dgm:t>
    </dgm:pt>
    <dgm:pt modelId="{3159DE4D-B0DF-4313-9EDF-F8FAFA25652B}">
      <dgm:prSet phldrT="[Testo]" custT="1"/>
      <dgm:spPr/>
      <dgm:t>
        <a:bodyPr/>
        <a:lstStyle/>
        <a:p>
          <a:pPr algn="ctr"/>
          <a:r>
            <a:rPr lang="it-IT" sz="1400" b="1" dirty="0" smtClean="0">
              <a:effectLst>
                <a:outerShdw blurRad="38100" dist="38100" dir="2700000" algn="tl">
                  <a:srgbClr val="000000">
                    <a:alpha val="43137"/>
                  </a:srgbClr>
                </a:outerShdw>
              </a:effectLst>
            </a:rPr>
            <a:t>Elaborazione Strategia</a:t>
          </a:r>
          <a:endParaRPr lang="it-IT" sz="1400" b="1" dirty="0">
            <a:effectLst>
              <a:outerShdw blurRad="38100" dist="38100" dir="2700000" algn="tl">
                <a:srgbClr val="000000">
                  <a:alpha val="43137"/>
                </a:srgbClr>
              </a:outerShdw>
            </a:effectLst>
          </a:endParaRPr>
        </a:p>
      </dgm:t>
    </dgm:pt>
    <dgm:pt modelId="{98B43961-9597-4627-9EE5-6F9A82F0906F}" type="parTrans" cxnId="{48CB7977-A43D-48E9-B940-940E27CCD7BC}">
      <dgm:prSet/>
      <dgm:spPr/>
      <dgm:t>
        <a:bodyPr/>
        <a:lstStyle/>
        <a:p>
          <a:endParaRPr lang="it-IT"/>
        </a:p>
      </dgm:t>
    </dgm:pt>
    <dgm:pt modelId="{C2A7B9C2-0CAD-4D43-BA7F-5E51B111D819}" type="sibTrans" cxnId="{48CB7977-A43D-48E9-B940-940E27CCD7BC}">
      <dgm:prSet/>
      <dgm:spPr/>
      <dgm:t>
        <a:bodyPr/>
        <a:lstStyle/>
        <a:p>
          <a:endParaRPr lang="it-IT"/>
        </a:p>
      </dgm:t>
    </dgm:pt>
    <dgm:pt modelId="{19362FF8-1254-4F03-9EA2-62F7F1DA85CF}" type="pres">
      <dgm:prSet presAssocID="{2B707398-2836-45BF-A88C-31885FFA3FA2}" presName="Name0" presStyleCnt="0">
        <dgm:presLayoutVars>
          <dgm:dir/>
          <dgm:resizeHandles/>
        </dgm:presLayoutVars>
      </dgm:prSet>
      <dgm:spPr/>
    </dgm:pt>
    <dgm:pt modelId="{DCC7DA9B-52DD-4C93-8C5B-3DDA65A483E0}" type="pres">
      <dgm:prSet presAssocID="{4DD8DFAC-EB95-4B7B-AA22-B3FB2AA9DE45}" presName="compNode" presStyleCnt="0"/>
      <dgm:spPr/>
    </dgm:pt>
    <dgm:pt modelId="{EF2AB99A-6032-476E-864E-C85845F4BD6D}" type="pres">
      <dgm:prSet presAssocID="{4DD8DFAC-EB95-4B7B-AA22-B3FB2AA9DE45}" presName="dummyConnPt" presStyleCnt="0"/>
      <dgm:spPr/>
    </dgm:pt>
    <dgm:pt modelId="{1390020B-6AC0-445D-970B-601FDE336465}" type="pres">
      <dgm:prSet presAssocID="{4DD8DFAC-EB95-4B7B-AA22-B3FB2AA9DE45}" presName="node" presStyleLbl="node1" presStyleIdx="0" presStyleCnt="7">
        <dgm:presLayoutVars>
          <dgm:bulletEnabled val="1"/>
        </dgm:presLayoutVars>
      </dgm:prSet>
      <dgm:spPr/>
      <dgm:t>
        <a:bodyPr/>
        <a:lstStyle/>
        <a:p>
          <a:endParaRPr lang="it-IT"/>
        </a:p>
      </dgm:t>
    </dgm:pt>
    <dgm:pt modelId="{6253B222-DE67-45D0-8A49-C7CCDD1FE9D1}" type="pres">
      <dgm:prSet presAssocID="{3E4741AF-FFDD-41BB-A89E-B1B90D43B6A6}" presName="sibTrans" presStyleLbl="bgSibTrans2D1" presStyleIdx="0" presStyleCnt="6"/>
      <dgm:spPr/>
      <dgm:t>
        <a:bodyPr/>
        <a:lstStyle/>
        <a:p>
          <a:endParaRPr lang="it-IT"/>
        </a:p>
      </dgm:t>
    </dgm:pt>
    <dgm:pt modelId="{79380042-9389-40A2-94CA-5B2D48F08667}" type="pres">
      <dgm:prSet presAssocID="{61BCB2BF-6520-4614-B098-D36640B26094}" presName="compNode" presStyleCnt="0"/>
      <dgm:spPr/>
    </dgm:pt>
    <dgm:pt modelId="{0F388E44-A8E8-4612-B654-D7B993CFD164}" type="pres">
      <dgm:prSet presAssocID="{61BCB2BF-6520-4614-B098-D36640B26094}" presName="dummyConnPt" presStyleCnt="0"/>
      <dgm:spPr/>
    </dgm:pt>
    <dgm:pt modelId="{C750D032-CF0D-417E-8414-7628E56EBA8A}" type="pres">
      <dgm:prSet presAssocID="{61BCB2BF-6520-4614-B098-D36640B26094}" presName="node" presStyleLbl="node1" presStyleIdx="1" presStyleCnt="7">
        <dgm:presLayoutVars>
          <dgm:bulletEnabled val="1"/>
        </dgm:presLayoutVars>
      </dgm:prSet>
      <dgm:spPr/>
      <dgm:t>
        <a:bodyPr/>
        <a:lstStyle/>
        <a:p>
          <a:endParaRPr lang="it-IT"/>
        </a:p>
      </dgm:t>
    </dgm:pt>
    <dgm:pt modelId="{001BDBF9-0591-44DF-AB08-AA8464EF03D9}" type="pres">
      <dgm:prSet presAssocID="{B7EAB892-9B0B-499E-AEBC-79BA83988C94}" presName="sibTrans" presStyleLbl="bgSibTrans2D1" presStyleIdx="1" presStyleCnt="6"/>
      <dgm:spPr/>
      <dgm:t>
        <a:bodyPr/>
        <a:lstStyle/>
        <a:p>
          <a:endParaRPr lang="it-IT"/>
        </a:p>
      </dgm:t>
    </dgm:pt>
    <dgm:pt modelId="{15AE5795-B96C-4435-90B8-1C161195A4F4}" type="pres">
      <dgm:prSet presAssocID="{231D861D-5167-47DA-8D5E-64BAB0BC4312}" presName="compNode" presStyleCnt="0"/>
      <dgm:spPr/>
    </dgm:pt>
    <dgm:pt modelId="{32C3911B-6401-4AE1-871E-E7E0D7E5DBC4}" type="pres">
      <dgm:prSet presAssocID="{231D861D-5167-47DA-8D5E-64BAB0BC4312}" presName="dummyConnPt" presStyleCnt="0"/>
      <dgm:spPr/>
    </dgm:pt>
    <dgm:pt modelId="{D4A6D7C8-CDAD-45D2-892B-4F864BA53999}" type="pres">
      <dgm:prSet presAssocID="{231D861D-5167-47DA-8D5E-64BAB0BC4312}" presName="node" presStyleLbl="node1" presStyleIdx="2" presStyleCnt="7">
        <dgm:presLayoutVars>
          <dgm:bulletEnabled val="1"/>
        </dgm:presLayoutVars>
      </dgm:prSet>
      <dgm:spPr/>
      <dgm:t>
        <a:bodyPr/>
        <a:lstStyle/>
        <a:p>
          <a:endParaRPr lang="it-IT"/>
        </a:p>
      </dgm:t>
    </dgm:pt>
    <dgm:pt modelId="{69B03B6E-61DB-4975-BD8B-92FA84865E96}" type="pres">
      <dgm:prSet presAssocID="{DA8A53D8-8C61-49FC-8403-F9E0EA42BB60}" presName="sibTrans" presStyleLbl="bgSibTrans2D1" presStyleIdx="2" presStyleCnt="6"/>
      <dgm:spPr/>
      <dgm:t>
        <a:bodyPr/>
        <a:lstStyle/>
        <a:p>
          <a:endParaRPr lang="it-IT"/>
        </a:p>
      </dgm:t>
    </dgm:pt>
    <dgm:pt modelId="{82F5599A-FCE9-485B-97C0-E0309D072401}" type="pres">
      <dgm:prSet presAssocID="{FDCF86A5-63D3-4415-B4D8-5B9FAA1B3FFD}" presName="compNode" presStyleCnt="0"/>
      <dgm:spPr/>
    </dgm:pt>
    <dgm:pt modelId="{C7FDA0EC-B3CD-4CB9-96C9-1AA898EE53DF}" type="pres">
      <dgm:prSet presAssocID="{FDCF86A5-63D3-4415-B4D8-5B9FAA1B3FFD}" presName="dummyConnPt" presStyleCnt="0"/>
      <dgm:spPr/>
    </dgm:pt>
    <dgm:pt modelId="{F531FC79-6CC7-4F33-9A20-3CCC88308D5B}" type="pres">
      <dgm:prSet presAssocID="{FDCF86A5-63D3-4415-B4D8-5B9FAA1B3FFD}" presName="node" presStyleLbl="node1" presStyleIdx="3" presStyleCnt="7">
        <dgm:presLayoutVars>
          <dgm:bulletEnabled val="1"/>
        </dgm:presLayoutVars>
      </dgm:prSet>
      <dgm:spPr/>
      <dgm:t>
        <a:bodyPr/>
        <a:lstStyle/>
        <a:p>
          <a:endParaRPr lang="it-IT"/>
        </a:p>
      </dgm:t>
    </dgm:pt>
    <dgm:pt modelId="{EA297AFC-E4AF-4B31-8694-1D8433000B21}" type="pres">
      <dgm:prSet presAssocID="{D6B729B4-21B2-4CCF-A310-251447940813}" presName="sibTrans" presStyleLbl="bgSibTrans2D1" presStyleIdx="3" presStyleCnt="6"/>
      <dgm:spPr/>
      <dgm:t>
        <a:bodyPr/>
        <a:lstStyle/>
        <a:p>
          <a:endParaRPr lang="it-IT"/>
        </a:p>
      </dgm:t>
    </dgm:pt>
    <dgm:pt modelId="{2D7C6CE1-711A-430B-B3AB-B8E7EFC3043D}" type="pres">
      <dgm:prSet presAssocID="{55C8BC85-58C8-4A73-BBE3-C69BABCDC941}" presName="compNode" presStyleCnt="0"/>
      <dgm:spPr/>
    </dgm:pt>
    <dgm:pt modelId="{CA88A84B-5FC5-46EB-BBAB-0D068355E121}" type="pres">
      <dgm:prSet presAssocID="{55C8BC85-58C8-4A73-BBE3-C69BABCDC941}" presName="dummyConnPt" presStyleCnt="0"/>
      <dgm:spPr/>
    </dgm:pt>
    <dgm:pt modelId="{0D564305-AC15-441C-82B2-5B6234272C17}" type="pres">
      <dgm:prSet presAssocID="{55C8BC85-58C8-4A73-BBE3-C69BABCDC941}" presName="node" presStyleLbl="node1" presStyleIdx="4" presStyleCnt="7">
        <dgm:presLayoutVars>
          <dgm:bulletEnabled val="1"/>
        </dgm:presLayoutVars>
      </dgm:prSet>
      <dgm:spPr/>
      <dgm:t>
        <a:bodyPr/>
        <a:lstStyle/>
        <a:p>
          <a:endParaRPr lang="it-IT"/>
        </a:p>
      </dgm:t>
    </dgm:pt>
    <dgm:pt modelId="{1C8928D6-E2A1-4BB9-8F71-BD81FA289758}" type="pres">
      <dgm:prSet presAssocID="{1A27972E-009B-4E05-B61E-63960DD743D8}" presName="sibTrans" presStyleLbl="bgSibTrans2D1" presStyleIdx="4" presStyleCnt="6"/>
      <dgm:spPr/>
      <dgm:t>
        <a:bodyPr/>
        <a:lstStyle/>
        <a:p>
          <a:endParaRPr lang="it-IT"/>
        </a:p>
      </dgm:t>
    </dgm:pt>
    <dgm:pt modelId="{602E38F5-736A-456E-9762-5C653E9614B3}" type="pres">
      <dgm:prSet presAssocID="{EB6A4A10-3329-41FE-9569-623D5F74B1A8}" presName="compNode" presStyleCnt="0"/>
      <dgm:spPr/>
    </dgm:pt>
    <dgm:pt modelId="{467112ED-5067-4C17-9524-02BF27DD3DA8}" type="pres">
      <dgm:prSet presAssocID="{EB6A4A10-3329-41FE-9569-623D5F74B1A8}" presName="dummyConnPt" presStyleCnt="0"/>
      <dgm:spPr/>
    </dgm:pt>
    <dgm:pt modelId="{936108AA-4934-46C0-BBF9-970347B1EF9B}" type="pres">
      <dgm:prSet presAssocID="{EB6A4A10-3329-41FE-9569-623D5F74B1A8}" presName="node" presStyleLbl="node1" presStyleIdx="5" presStyleCnt="7">
        <dgm:presLayoutVars>
          <dgm:bulletEnabled val="1"/>
        </dgm:presLayoutVars>
      </dgm:prSet>
      <dgm:spPr/>
      <dgm:t>
        <a:bodyPr/>
        <a:lstStyle/>
        <a:p>
          <a:endParaRPr lang="it-IT"/>
        </a:p>
      </dgm:t>
    </dgm:pt>
    <dgm:pt modelId="{ED840894-19CE-420D-9A9C-B438664866F7}" type="pres">
      <dgm:prSet presAssocID="{44D7C7BF-6A6F-4973-B604-F8ACD0C28EC9}" presName="sibTrans" presStyleLbl="bgSibTrans2D1" presStyleIdx="5" presStyleCnt="6"/>
      <dgm:spPr/>
      <dgm:t>
        <a:bodyPr/>
        <a:lstStyle/>
        <a:p>
          <a:endParaRPr lang="it-IT"/>
        </a:p>
      </dgm:t>
    </dgm:pt>
    <dgm:pt modelId="{45D6C9EE-F9C4-435D-A41C-9F681C619F6F}" type="pres">
      <dgm:prSet presAssocID="{3159DE4D-B0DF-4313-9EDF-F8FAFA25652B}" presName="compNode" presStyleCnt="0"/>
      <dgm:spPr/>
    </dgm:pt>
    <dgm:pt modelId="{C23C47B5-29B3-4063-90B7-AFBAF3EDCE49}" type="pres">
      <dgm:prSet presAssocID="{3159DE4D-B0DF-4313-9EDF-F8FAFA25652B}" presName="dummyConnPt" presStyleCnt="0"/>
      <dgm:spPr/>
    </dgm:pt>
    <dgm:pt modelId="{A7E1CC1E-F66C-4FA6-8CA8-E907DE54925D}" type="pres">
      <dgm:prSet presAssocID="{3159DE4D-B0DF-4313-9EDF-F8FAFA25652B}" presName="node" presStyleLbl="node1" presStyleIdx="6" presStyleCnt="7">
        <dgm:presLayoutVars>
          <dgm:bulletEnabled val="1"/>
        </dgm:presLayoutVars>
      </dgm:prSet>
      <dgm:spPr/>
      <dgm:t>
        <a:bodyPr/>
        <a:lstStyle/>
        <a:p>
          <a:endParaRPr lang="it-IT"/>
        </a:p>
      </dgm:t>
    </dgm:pt>
  </dgm:ptLst>
  <dgm:cxnLst>
    <dgm:cxn modelId="{577471C9-4C26-A044-B23F-028D547C55E9}" type="presOf" srcId="{1A27972E-009B-4E05-B61E-63960DD743D8}" destId="{1C8928D6-E2A1-4BB9-8F71-BD81FA289758}" srcOrd="0" destOrd="0" presId="urn:microsoft.com/office/officeart/2005/8/layout/bProcess4"/>
    <dgm:cxn modelId="{C0AEDC79-1020-3B4E-BEE7-7F34094B8633}" type="presOf" srcId="{2B707398-2836-45BF-A88C-31885FFA3FA2}" destId="{19362FF8-1254-4F03-9EA2-62F7F1DA85CF}" srcOrd="0" destOrd="0" presId="urn:microsoft.com/office/officeart/2005/8/layout/bProcess4"/>
    <dgm:cxn modelId="{AFC979F0-9317-C947-8661-917E0D44ECAF}" type="presOf" srcId="{61BCB2BF-6520-4614-B098-D36640B26094}" destId="{C750D032-CF0D-417E-8414-7628E56EBA8A}" srcOrd="0" destOrd="0" presId="urn:microsoft.com/office/officeart/2005/8/layout/bProcess4"/>
    <dgm:cxn modelId="{D1A622B2-297A-7B4C-953C-EFD5E7106959}" type="presOf" srcId="{3159DE4D-B0DF-4313-9EDF-F8FAFA25652B}" destId="{A7E1CC1E-F66C-4FA6-8CA8-E907DE54925D}" srcOrd="0" destOrd="0" presId="urn:microsoft.com/office/officeart/2005/8/layout/bProcess4"/>
    <dgm:cxn modelId="{43180F85-53C4-FF4E-95A5-F3F04D7C37C6}" type="presOf" srcId="{55C8BC85-58C8-4A73-BBE3-C69BABCDC941}" destId="{0D564305-AC15-441C-82B2-5B6234272C17}" srcOrd="0" destOrd="0" presId="urn:microsoft.com/office/officeart/2005/8/layout/bProcess4"/>
    <dgm:cxn modelId="{D82F74BE-3E1A-48E0-A15C-C54059B0826E}" srcId="{2B707398-2836-45BF-A88C-31885FFA3FA2}" destId="{231D861D-5167-47DA-8D5E-64BAB0BC4312}" srcOrd="2" destOrd="0" parTransId="{A206709D-6271-4B4D-8796-80679E812D71}" sibTransId="{DA8A53D8-8C61-49FC-8403-F9E0EA42BB60}"/>
    <dgm:cxn modelId="{647CC515-B6DC-E94B-B997-0793E5DC9669}" type="presOf" srcId="{3E4741AF-FFDD-41BB-A89E-B1B90D43B6A6}" destId="{6253B222-DE67-45D0-8A49-C7CCDD1FE9D1}" srcOrd="0" destOrd="0" presId="urn:microsoft.com/office/officeart/2005/8/layout/bProcess4"/>
    <dgm:cxn modelId="{23F3D507-6FD0-C045-A6D4-BD75893EED8A}" type="presOf" srcId="{EB6A4A10-3329-41FE-9569-623D5F74B1A8}" destId="{936108AA-4934-46C0-BBF9-970347B1EF9B}" srcOrd="0" destOrd="0" presId="urn:microsoft.com/office/officeart/2005/8/layout/bProcess4"/>
    <dgm:cxn modelId="{F1A6E3BD-005D-1A44-94B5-0D5DF0723006}" type="presOf" srcId="{B7EAB892-9B0B-499E-AEBC-79BA83988C94}" destId="{001BDBF9-0591-44DF-AB08-AA8464EF03D9}" srcOrd="0" destOrd="0" presId="urn:microsoft.com/office/officeart/2005/8/layout/bProcess4"/>
    <dgm:cxn modelId="{B89740F6-A776-4685-BA0C-29AA603D3221}" srcId="{2B707398-2836-45BF-A88C-31885FFA3FA2}" destId="{4DD8DFAC-EB95-4B7B-AA22-B3FB2AA9DE45}" srcOrd="0" destOrd="0" parTransId="{52E1CC1C-AB56-48A8-9EC6-18433F624427}" sibTransId="{3E4741AF-FFDD-41BB-A89E-B1B90D43B6A6}"/>
    <dgm:cxn modelId="{3C75D5CD-AA7C-1F49-BE61-3A8C5CCFE7BA}" type="presOf" srcId="{231D861D-5167-47DA-8D5E-64BAB0BC4312}" destId="{D4A6D7C8-CDAD-45D2-892B-4F864BA53999}" srcOrd="0" destOrd="0" presId="urn:microsoft.com/office/officeart/2005/8/layout/bProcess4"/>
    <dgm:cxn modelId="{D806B8CE-12C7-1D46-97E6-66A0E09EF09B}" type="presOf" srcId="{4DD8DFAC-EB95-4B7B-AA22-B3FB2AA9DE45}" destId="{1390020B-6AC0-445D-970B-601FDE336465}" srcOrd="0" destOrd="0" presId="urn:microsoft.com/office/officeart/2005/8/layout/bProcess4"/>
    <dgm:cxn modelId="{48CB7977-A43D-48E9-B940-940E27CCD7BC}" srcId="{2B707398-2836-45BF-A88C-31885FFA3FA2}" destId="{3159DE4D-B0DF-4313-9EDF-F8FAFA25652B}" srcOrd="6" destOrd="0" parTransId="{98B43961-9597-4627-9EE5-6F9A82F0906F}" sibTransId="{C2A7B9C2-0CAD-4D43-BA7F-5E51B111D819}"/>
    <dgm:cxn modelId="{887A156E-094E-7D4C-9EBB-504294D7F662}" type="presOf" srcId="{FDCF86A5-63D3-4415-B4D8-5B9FAA1B3FFD}" destId="{F531FC79-6CC7-4F33-9A20-3CCC88308D5B}" srcOrd="0" destOrd="0" presId="urn:microsoft.com/office/officeart/2005/8/layout/bProcess4"/>
    <dgm:cxn modelId="{4215A573-EFB6-0D48-90C7-B8F7FFE872FE}" type="presOf" srcId="{D6B729B4-21B2-4CCF-A310-251447940813}" destId="{EA297AFC-E4AF-4B31-8694-1D8433000B21}" srcOrd="0" destOrd="0" presId="urn:microsoft.com/office/officeart/2005/8/layout/bProcess4"/>
    <dgm:cxn modelId="{4E4FFEF5-05E3-445B-AC1C-CCBCFEDF74A5}" srcId="{2B707398-2836-45BF-A88C-31885FFA3FA2}" destId="{FDCF86A5-63D3-4415-B4D8-5B9FAA1B3FFD}" srcOrd="3" destOrd="0" parTransId="{2D6775A9-1424-4A5C-A1F2-1B6AC0BB0EA3}" sibTransId="{D6B729B4-21B2-4CCF-A310-251447940813}"/>
    <dgm:cxn modelId="{A0124835-3E71-4094-9837-651A0BBC478B}" srcId="{2B707398-2836-45BF-A88C-31885FFA3FA2}" destId="{EB6A4A10-3329-41FE-9569-623D5F74B1A8}" srcOrd="5" destOrd="0" parTransId="{C63297D5-678B-498B-83C3-1506CC0BBFA5}" sibTransId="{44D7C7BF-6A6F-4973-B604-F8ACD0C28EC9}"/>
    <dgm:cxn modelId="{4399E4CA-DC2C-4D4C-99DE-55A6043A1880}" type="presOf" srcId="{44D7C7BF-6A6F-4973-B604-F8ACD0C28EC9}" destId="{ED840894-19CE-420D-9A9C-B438664866F7}" srcOrd="0" destOrd="0" presId="urn:microsoft.com/office/officeart/2005/8/layout/bProcess4"/>
    <dgm:cxn modelId="{328D0768-AA90-8443-BD5F-F65CA2AECC52}" type="presOf" srcId="{DA8A53D8-8C61-49FC-8403-F9E0EA42BB60}" destId="{69B03B6E-61DB-4975-BD8B-92FA84865E96}" srcOrd="0" destOrd="0" presId="urn:microsoft.com/office/officeart/2005/8/layout/bProcess4"/>
    <dgm:cxn modelId="{57778A95-5E95-41EB-B33A-9CDE154C5863}" srcId="{2B707398-2836-45BF-A88C-31885FFA3FA2}" destId="{55C8BC85-58C8-4A73-BBE3-C69BABCDC941}" srcOrd="4" destOrd="0" parTransId="{E8AE14C6-621D-4004-9A94-24961074EF8A}" sibTransId="{1A27972E-009B-4E05-B61E-63960DD743D8}"/>
    <dgm:cxn modelId="{836D0DA3-E73D-4659-AC04-00DEF3566AE8}" srcId="{2B707398-2836-45BF-A88C-31885FFA3FA2}" destId="{61BCB2BF-6520-4614-B098-D36640B26094}" srcOrd="1" destOrd="0" parTransId="{18D39108-B4A7-4D6B-880C-30B9C8E9F15B}" sibTransId="{B7EAB892-9B0B-499E-AEBC-79BA83988C94}"/>
    <dgm:cxn modelId="{AF930178-1122-CE43-B8C2-6415D9C2CBA5}" type="presParOf" srcId="{19362FF8-1254-4F03-9EA2-62F7F1DA85CF}" destId="{DCC7DA9B-52DD-4C93-8C5B-3DDA65A483E0}" srcOrd="0" destOrd="0" presId="urn:microsoft.com/office/officeart/2005/8/layout/bProcess4"/>
    <dgm:cxn modelId="{66126872-E994-AE4E-9855-82F9C7CE1AB7}" type="presParOf" srcId="{DCC7DA9B-52DD-4C93-8C5B-3DDA65A483E0}" destId="{EF2AB99A-6032-476E-864E-C85845F4BD6D}" srcOrd="0" destOrd="0" presId="urn:microsoft.com/office/officeart/2005/8/layout/bProcess4"/>
    <dgm:cxn modelId="{0F83A1CE-0E6F-C547-9499-6C648578BB2F}" type="presParOf" srcId="{DCC7DA9B-52DD-4C93-8C5B-3DDA65A483E0}" destId="{1390020B-6AC0-445D-970B-601FDE336465}" srcOrd="1" destOrd="0" presId="urn:microsoft.com/office/officeart/2005/8/layout/bProcess4"/>
    <dgm:cxn modelId="{6B0C4AC6-6F15-BA4E-808D-B034C5F3ECB2}" type="presParOf" srcId="{19362FF8-1254-4F03-9EA2-62F7F1DA85CF}" destId="{6253B222-DE67-45D0-8A49-C7CCDD1FE9D1}" srcOrd="1" destOrd="0" presId="urn:microsoft.com/office/officeart/2005/8/layout/bProcess4"/>
    <dgm:cxn modelId="{FA5E5243-D5DE-C447-9673-67FA2708DDD1}" type="presParOf" srcId="{19362FF8-1254-4F03-9EA2-62F7F1DA85CF}" destId="{79380042-9389-40A2-94CA-5B2D48F08667}" srcOrd="2" destOrd="0" presId="urn:microsoft.com/office/officeart/2005/8/layout/bProcess4"/>
    <dgm:cxn modelId="{46F3FB05-C1FD-9D4E-9030-2581D92D407F}" type="presParOf" srcId="{79380042-9389-40A2-94CA-5B2D48F08667}" destId="{0F388E44-A8E8-4612-B654-D7B993CFD164}" srcOrd="0" destOrd="0" presId="urn:microsoft.com/office/officeart/2005/8/layout/bProcess4"/>
    <dgm:cxn modelId="{F24B9CFB-5342-9843-8490-699651BB6732}" type="presParOf" srcId="{79380042-9389-40A2-94CA-5B2D48F08667}" destId="{C750D032-CF0D-417E-8414-7628E56EBA8A}" srcOrd="1" destOrd="0" presId="urn:microsoft.com/office/officeart/2005/8/layout/bProcess4"/>
    <dgm:cxn modelId="{E58D0D54-6F35-5A44-B165-0C439A979E1D}" type="presParOf" srcId="{19362FF8-1254-4F03-9EA2-62F7F1DA85CF}" destId="{001BDBF9-0591-44DF-AB08-AA8464EF03D9}" srcOrd="3" destOrd="0" presId="urn:microsoft.com/office/officeart/2005/8/layout/bProcess4"/>
    <dgm:cxn modelId="{58BABC37-321A-D543-8097-686D1548639E}" type="presParOf" srcId="{19362FF8-1254-4F03-9EA2-62F7F1DA85CF}" destId="{15AE5795-B96C-4435-90B8-1C161195A4F4}" srcOrd="4" destOrd="0" presId="urn:microsoft.com/office/officeart/2005/8/layout/bProcess4"/>
    <dgm:cxn modelId="{DA6BCFC8-FA7C-C249-975E-66DE484C4230}" type="presParOf" srcId="{15AE5795-B96C-4435-90B8-1C161195A4F4}" destId="{32C3911B-6401-4AE1-871E-E7E0D7E5DBC4}" srcOrd="0" destOrd="0" presId="urn:microsoft.com/office/officeart/2005/8/layout/bProcess4"/>
    <dgm:cxn modelId="{0F9F48E8-0C9A-FB46-AF72-548BD85C65BF}" type="presParOf" srcId="{15AE5795-B96C-4435-90B8-1C161195A4F4}" destId="{D4A6D7C8-CDAD-45D2-892B-4F864BA53999}" srcOrd="1" destOrd="0" presId="urn:microsoft.com/office/officeart/2005/8/layout/bProcess4"/>
    <dgm:cxn modelId="{DEAED3B1-B8DC-9C49-9571-671939ED4005}" type="presParOf" srcId="{19362FF8-1254-4F03-9EA2-62F7F1DA85CF}" destId="{69B03B6E-61DB-4975-BD8B-92FA84865E96}" srcOrd="5" destOrd="0" presId="urn:microsoft.com/office/officeart/2005/8/layout/bProcess4"/>
    <dgm:cxn modelId="{A8D104FE-6151-6942-A562-26C268602F98}" type="presParOf" srcId="{19362FF8-1254-4F03-9EA2-62F7F1DA85CF}" destId="{82F5599A-FCE9-485B-97C0-E0309D072401}" srcOrd="6" destOrd="0" presId="urn:microsoft.com/office/officeart/2005/8/layout/bProcess4"/>
    <dgm:cxn modelId="{BF68C10D-F731-D548-81B6-E81BA7AE8787}" type="presParOf" srcId="{82F5599A-FCE9-485B-97C0-E0309D072401}" destId="{C7FDA0EC-B3CD-4CB9-96C9-1AA898EE53DF}" srcOrd="0" destOrd="0" presId="urn:microsoft.com/office/officeart/2005/8/layout/bProcess4"/>
    <dgm:cxn modelId="{231C0F28-95BF-AF43-AC43-FD54D079668F}" type="presParOf" srcId="{82F5599A-FCE9-485B-97C0-E0309D072401}" destId="{F531FC79-6CC7-4F33-9A20-3CCC88308D5B}" srcOrd="1" destOrd="0" presId="urn:microsoft.com/office/officeart/2005/8/layout/bProcess4"/>
    <dgm:cxn modelId="{80A6F97D-E4D2-E14F-B4D3-55BF93A1A773}" type="presParOf" srcId="{19362FF8-1254-4F03-9EA2-62F7F1DA85CF}" destId="{EA297AFC-E4AF-4B31-8694-1D8433000B21}" srcOrd="7" destOrd="0" presId="urn:microsoft.com/office/officeart/2005/8/layout/bProcess4"/>
    <dgm:cxn modelId="{6BF411DA-C046-0A41-8357-76ADE2294C3B}" type="presParOf" srcId="{19362FF8-1254-4F03-9EA2-62F7F1DA85CF}" destId="{2D7C6CE1-711A-430B-B3AB-B8E7EFC3043D}" srcOrd="8" destOrd="0" presId="urn:microsoft.com/office/officeart/2005/8/layout/bProcess4"/>
    <dgm:cxn modelId="{20C3D29D-F67C-894B-86A1-4015CAB2A8C5}" type="presParOf" srcId="{2D7C6CE1-711A-430B-B3AB-B8E7EFC3043D}" destId="{CA88A84B-5FC5-46EB-BBAB-0D068355E121}" srcOrd="0" destOrd="0" presId="urn:microsoft.com/office/officeart/2005/8/layout/bProcess4"/>
    <dgm:cxn modelId="{148737EC-37F6-874C-80B0-C86295EB25F3}" type="presParOf" srcId="{2D7C6CE1-711A-430B-B3AB-B8E7EFC3043D}" destId="{0D564305-AC15-441C-82B2-5B6234272C17}" srcOrd="1" destOrd="0" presId="urn:microsoft.com/office/officeart/2005/8/layout/bProcess4"/>
    <dgm:cxn modelId="{253FCCDB-D440-FC49-A0B6-24342A597F23}" type="presParOf" srcId="{19362FF8-1254-4F03-9EA2-62F7F1DA85CF}" destId="{1C8928D6-E2A1-4BB9-8F71-BD81FA289758}" srcOrd="9" destOrd="0" presId="urn:microsoft.com/office/officeart/2005/8/layout/bProcess4"/>
    <dgm:cxn modelId="{526A7B16-0DC6-B84E-8183-2E3B2655A4D6}" type="presParOf" srcId="{19362FF8-1254-4F03-9EA2-62F7F1DA85CF}" destId="{602E38F5-736A-456E-9762-5C653E9614B3}" srcOrd="10" destOrd="0" presId="urn:microsoft.com/office/officeart/2005/8/layout/bProcess4"/>
    <dgm:cxn modelId="{E34A274A-8A65-EE4B-ADC5-55E5683AD660}" type="presParOf" srcId="{602E38F5-736A-456E-9762-5C653E9614B3}" destId="{467112ED-5067-4C17-9524-02BF27DD3DA8}" srcOrd="0" destOrd="0" presId="urn:microsoft.com/office/officeart/2005/8/layout/bProcess4"/>
    <dgm:cxn modelId="{24EF3C2A-3584-764D-AAD0-E797714C9931}" type="presParOf" srcId="{602E38F5-736A-456E-9762-5C653E9614B3}" destId="{936108AA-4934-46C0-BBF9-970347B1EF9B}" srcOrd="1" destOrd="0" presId="urn:microsoft.com/office/officeart/2005/8/layout/bProcess4"/>
    <dgm:cxn modelId="{D7252180-5040-4A41-88CD-5A23F2AEF732}" type="presParOf" srcId="{19362FF8-1254-4F03-9EA2-62F7F1DA85CF}" destId="{ED840894-19CE-420D-9A9C-B438664866F7}" srcOrd="11" destOrd="0" presId="urn:microsoft.com/office/officeart/2005/8/layout/bProcess4"/>
    <dgm:cxn modelId="{45BFE5F9-F861-DA42-ACA6-06FD819905C4}" type="presParOf" srcId="{19362FF8-1254-4F03-9EA2-62F7F1DA85CF}" destId="{45D6C9EE-F9C4-435D-A41C-9F681C619F6F}" srcOrd="12" destOrd="0" presId="urn:microsoft.com/office/officeart/2005/8/layout/bProcess4"/>
    <dgm:cxn modelId="{A55C9902-0DC3-D543-A00C-6A6D68456D71}" type="presParOf" srcId="{45D6C9EE-F9C4-435D-A41C-9F681C619F6F}" destId="{C23C47B5-29B3-4063-90B7-AFBAF3EDCE49}" srcOrd="0" destOrd="0" presId="urn:microsoft.com/office/officeart/2005/8/layout/bProcess4"/>
    <dgm:cxn modelId="{1ACCB47E-96D6-3F45-AF16-A06F68508CD5}" type="presParOf" srcId="{45D6C9EE-F9C4-435D-A41C-9F681C619F6F}" destId="{A7E1CC1E-F66C-4FA6-8CA8-E907DE54925D}"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463CFA-CAA2-42CB-988A-C8E5E8C6EEE2}" type="doc">
      <dgm:prSet loTypeId="urn:microsoft.com/office/officeart/2005/8/layout/hList6" loCatId="list" qsTypeId="urn:microsoft.com/office/officeart/2005/8/quickstyle/simple3" qsCatId="simple" csTypeId="urn:microsoft.com/office/officeart/2005/8/colors/accent0_2" csCatId="mainScheme" phldr="1"/>
      <dgm:spPr/>
      <dgm:t>
        <a:bodyPr/>
        <a:lstStyle/>
        <a:p>
          <a:endParaRPr lang="it-IT"/>
        </a:p>
      </dgm:t>
    </dgm:pt>
    <dgm:pt modelId="{31CAF419-6E7C-46A7-8EE9-346D0EDBBF1C}" type="pres">
      <dgm:prSet presAssocID="{BF463CFA-CAA2-42CB-988A-C8E5E8C6EEE2}" presName="Name0" presStyleCnt="0">
        <dgm:presLayoutVars>
          <dgm:dir/>
          <dgm:resizeHandles val="exact"/>
        </dgm:presLayoutVars>
      </dgm:prSet>
      <dgm:spPr/>
      <dgm:t>
        <a:bodyPr/>
        <a:lstStyle/>
        <a:p>
          <a:endParaRPr lang="it-IT"/>
        </a:p>
      </dgm:t>
    </dgm:pt>
  </dgm:ptLst>
  <dgm:cxnLst>
    <dgm:cxn modelId="{66365EDC-19F7-D044-8056-7E1DF552EE3B}" type="presOf" srcId="{BF463CFA-CAA2-42CB-988A-C8E5E8C6EEE2}" destId="{31CAF419-6E7C-46A7-8EE9-346D0EDBBF1C}" srcOrd="0" destOrd="0" presId="urn:microsoft.com/office/officeart/2005/8/layout/h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A60A9E-F327-4D1B-A2A6-269D07F7FB51}" type="doc">
      <dgm:prSet loTypeId="urn:microsoft.com/office/officeart/2008/layout/LinedList" loCatId="list" qsTypeId="urn:microsoft.com/office/officeart/2005/8/quickstyle/simple2" qsCatId="simple" csTypeId="urn:microsoft.com/office/officeart/2005/8/colors/colorful1#4" csCatId="colorful" phldr="1"/>
      <dgm:spPr/>
      <dgm:t>
        <a:bodyPr/>
        <a:lstStyle/>
        <a:p>
          <a:endParaRPr lang="it-IT"/>
        </a:p>
      </dgm:t>
    </dgm:pt>
    <dgm:pt modelId="{860BC524-CB4E-449F-9E17-7331014936FF}">
      <dgm:prSet custT="1"/>
      <dgm:spPr/>
      <dgm:t>
        <a:bodyPr/>
        <a:lstStyle/>
        <a:p>
          <a:pPr algn="ctr" rtl="0"/>
          <a:endParaRPr lang="it-IT" sz="2000" b="1" dirty="0">
            <a:solidFill>
              <a:srgbClr val="6699FF"/>
            </a:solidFill>
            <a:effectLst/>
            <a:latin typeface="Calibri" panose="020F0502020204030204" pitchFamily="34" charset="0"/>
          </a:endParaRPr>
        </a:p>
      </dgm:t>
    </dgm:pt>
    <dgm:pt modelId="{B98F86BA-F3F4-4C34-B165-4B6B932634A0}" type="parTrans" cxnId="{212ADEFA-454E-41BA-8921-005ECD16AB2B}">
      <dgm:prSet/>
      <dgm:spPr/>
      <dgm:t>
        <a:bodyPr/>
        <a:lstStyle/>
        <a:p>
          <a:endParaRPr lang="it-IT"/>
        </a:p>
      </dgm:t>
    </dgm:pt>
    <dgm:pt modelId="{C507B813-22B7-43D7-8E81-8A689C2BA308}" type="sibTrans" cxnId="{212ADEFA-454E-41BA-8921-005ECD16AB2B}">
      <dgm:prSet/>
      <dgm:spPr/>
      <dgm:t>
        <a:bodyPr/>
        <a:lstStyle/>
        <a:p>
          <a:endParaRPr lang="it-IT"/>
        </a:p>
      </dgm:t>
    </dgm:pt>
    <dgm:pt modelId="{7AFBEA0D-DAB9-45D9-BB84-A5C85C2C81FD}" type="pres">
      <dgm:prSet presAssocID="{45A60A9E-F327-4D1B-A2A6-269D07F7FB51}" presName="vert0" presStyleCnt="0">
        <dgm:presLayoutVars>
          <dgm:dir/>
          <dgm:animOne val="branch"/>
          <dgm:animLvl val="lvl"/>
        </dgm:presLayoutVars>
      </dgm:prSet>
      <dgm:spPr/>
      <dgm:t>
        <a:bodyPr/>
        <a:lstStyle/>
        <a:p>
          <a:endParaRPr lang="it-IT"/>
        </a:p>
      </dgm:t>
    </dgm:pt>
    <dgm:pt modelId="{E237AE75-85E6-437A-8B56-910DD27A4ECE}" type="pres">
      <dgm:prSet presAssocID="{860BC524-CB4E-449F-9E17-7331014936FF}" presName="thickLine" presStyleLbl="alignNode1" presStyleIdx="0" presStyleCnt="1"/>
      <dgm:spPr/>
      <dgm:t>
        <a:bodyPr/>
        <a:lstStyle/>
        <a:p>
          <a:endParaRPr lang="it-IT"/>
        </a:p>
      </dgm:t>
    </dgm:pt>
    <dgm:pt modelId="{E5B5E04E-FCAE-4ABC-802A-9826F4A5AD51}" type="pres">
      <dgm:prSet presAssocID="{860BC524-CB4E-449F-9E17-7331014936FF}" presName="horz1" presStyleCnt="0"/>
      <dgm:spPr/>
      <dgm:t>
        <a:bodyPr/>
        <a:lstStyle/>
        <a:p>
          <a:endParaRPr lang="it-IT"/>
        </a:p>
      </dgm:t>
    </dgm:pt>
    <dgm:pt modelId="{8D8CE0C5-97D0-41BA-B185-D747D53A47F7}" type="pres">
      <dgm:prSet presAssocID="{860BC524-CB4E-449F-9E17-7331014936FF}" presName="tx1" presStyleLbl="revTx" presStyleIdx="0" presStyleCnt="1"/>
      <dgm:spPr/>
      <dgm:t>
        <a:bodyPr/>
        <a:lstStyle/>
        <a:p>
          <a:endParaRPr lang="it-IT"/>
        </a:p>
      </dgm:t>
    </dgm:pt>
    <dgm:pt modelId="{FBFC497C-9F20-4F14-9A7A-F7BDED199D3F}" type="pres">
      <dgm:prSet presAssocID="{860BC524-CB4E-449F-9E17-7331014936FF}" presName="vert1" presStyleCnt="0"/>
      <dgm:spPr/>
      <dgm:t>
        <a:bodyPr/>
        <a:lstStyle/>
        <a:p>
          <a:endParaRPr lang="it-IT"/>
        </a:p>
      </dgm:t>
    </dgm:pt>
  </dgm:ptLst>
  <dgm:cxnLst>
    <dgm:cxn modelId="{89C6C977-024E-9348-B816-3865E2F0445B}" type="presOf" srcId="{860BC524-CB4E-449F-9E17-7331014936FF}" destId="{8D8CE0C5-97D0-41BA-B185-D747D53A47F7}" srcOrd="0" destOrd="0" presId="urn:microsoft.com/office/officeart/2008/layout/LinedList"/>
    <dgm:cxn modelId="{212ADEFA-454E-41BA-8921-005ECD16AB2B}" srcId="{45A60A9E-F327-4D1B-A2A6-269D07F7FB51}" destId="{860BC524-CB4E-449F-9E17-7331014936FF}" srcOrd="0" destOrd="0" parTransId="{B98F86BA-F3F4-4C34-B165-4B6B932634A0}" sibTransId="{C507B813-22B7-43D7-8E81-8A689C2BA308}"/>
    <dgm:cxn modelId="{80E50F81-683F-5446-9D6B-E29DF2BA27B0}" type="presOf" srcId="{45A60A9E-F327-4D1B-A2A6-269D07F7FB51}" destId="{7AFBEA0D-DAB9-45D9-BB84-A5C85C2C81FD}" srcOrd="0" destOrd="0" presId="urn:microsoft.com/office/officeart/2008/layout/LinedList"/>
    <dgm:cxn modelId="{D10855F3-BBEB-BD4A-A9AF-D2568287B2EF}" type="presParOf" srcId="{7AFBEA0D-DAB9-45D9-BB84-A5C85C2C81FD}" destId="{E237AE75-85E6-437A-8B56-910DD27A4ECE}" srcOrd="0" destOrd="0" presId="urn:microsoft.com/office/officeart/2008/layout/LinedList"/>
    <dgm:cxn modelId="{CFAF9B51-9DA9-D140-AE76-5AFEB995F1AD}" type="presParOf" srcId="{7AFBEA0D-DAB9-45D9-BB84-A5C85C2C81FD}" destId="{E5B5E04E-FCAE-4ABC-802A-9826F4A5AD51}" srcOrd="1" destOrd="0" presId="urn:microsoft.com/office/officeart/2008/layout/LinedList"/>
    <dgm:cxn modelId="{F8406402-0931-A443-8C65-5BFC3777E48E}" type="presParOf" srcId="{E5B5E04E-FCAE-4ABC-802A-9826F4A5AD51}" destId="{8D8CE0C5-97D0-41BA-B185-D747D53A47F7}" srcOrd="0" destOrd="0" presId="urn:microsoft.com/office/officeart/2008/layout/LinedList"/>
    <dgm:cxn modelId="{7F8F068F-9E0A-4E4B-AA86-733BF87191D4}" type="presParOf" srcId="{E5B5E04E-FCAE-4ABC-802A-9826F4A5AD51}" destId="{FBFC497C-9F20-4F14-9A7A-F7BDED199D3F}" srcOrd="1" destOrd="0" presId="urn:microsoft.com/office/officeart/2008/layout/Lined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3B222-DE67-45D0-8A49-C7CCDD1FE9D1}">
      <dsp:nvSpPr>
        <dsp:cNvPr id="0" name=""/>
        <dsp:cNvSpPr/>
      </dsp:nvSpPr>
      <dsp:spPr>
        <a:xfrm rot="5400000">
          <a:off x="-326317" y="1228947"/>
          <a:ext cx="1446120" cy="174713"/>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390020B-6AC0-445D-970B-601FDE336465}">
      <dsp:nvSpPr>
        <dsp:cNvPr id="0" name=""/>
        <dsp:cNvSpPr/>
      </dsp:nvSpPr>
      <dsp:spPr>
        <a:xfrm>
          <a:off x="3576" y="301934"/>
          <a:ext cx="1941262" cy="1164757"/>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effectLst/>
            </a:rPr>
            <a:t>Analisi di contesto</a:t>
          </a:r>
          <a:endParaRPr lang="it-IT" sz="1400" b="1" kern="1200" dirty="0">
            <a:effectLst/>
          </a:endParaRPr>
        </a:p>
      </dsp:txBody>
      <dsp:txXfrm>
        <a:off x="37691" y="336049"/>
        <a:ext cx="1873032" cy="1096527"/>
      </dsp:txXfrm>
    </dsp:sp>
    <dsp:sp modelId="{001BDBF9-0591-44DF-AB08-AA8464EF03D9}">
      <dsp:nvSpPr>
        <dsp:cNvPr id="0" name=""/>
        <dsp:cNvSpPr/>
      </dsp:nvSpPr>
      <dsp:spPr>
        <a:xfrm rot="5400000">
          <a:off x="-326317" y="2684894"/>
          <a:ext cx="1446120" cy="174713"/>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750D032-CF0D-417E-8414-7628E56EBA8A}">
      <dsp:nvSpPr>
        <dsp:cNvPr id="0" name=""/>
        <dsp:cNvSpPr/>
      </dsp:nvSpPr>
      <dsp:spPr>
        <a:xfrm>
          <a:off x="3576" y="1757881"/>
          <a:ext cx="1941262" cy="1164757"/>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bg1"/>
              </a:solidFill>
              <a:effectLst>
                <a:outerShdw blurRad="38100" dist="38100" dir="2700000" algn="tl">
                  <a:srgbClr val="000000">
                    <a:alpha val="43137"/>
                  </a:srgbClr>
                </a:outerShdw>
              </a:effectLst>
            </a:rPr>
            <a:t>Governance</a:t>
          </a:r>
        </a:p>
      </dsp:txBody>
      <dsp:txXfrm>
        <a:off x="37691" y="1791996"/>
        <a:ext cx="1873032" cy="1096527"/>
      </dsp:txXfrm>
    </dsp:sp>
    <dsp:sp modelId="{69B03B6E-61DB-4975-BD8B-92FA84865E96}">
      <dsp:nvSpPr>
        <dsp:cNvPr id="0" name=""/>
        <dsp:cNvSpPr/>
      </dsp:nvSpPr>
      <dsp:spPr>
        <a:xfrm>
          <a:off x="401655" y="3412867"/>
          <a:ext cx="2572053" cy="174713"/>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4A6D7C8-CDAD-45D2-892B-4F864BA53999}">
      <dsp:nvSpPr>
        <dsp:cNvPr id="0" name=""/>
        <dsp:cNvSpPr/>
      </dsp:nvSpPr>
      <dsp:spPr>
        <a:xfrm>
          <a:off x="3576" y="3213828"/>
          <a:ext cx="1941262" cy="116475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Visione del futuro</a:t>
          </a:r>
          <a:endParaRPr lang="it-IT" sz="1400" b="1" kern="1200" dirty="0">
            <a:effectLst>
              <a:outerShdw blurRad="38100" dist="38100" dir="2700000" algn="tl">
                <a:srgbClr val="000000">
                  <a:alpha val="43137"/>
                </a:srgbClr>
              </a:outerShdw>
            </a:effectLst>
          </a:endParaRPr>
        </a:p>
      </dsp:txBody>
      <dsp:txXfrm>
        <a:off x="37691" y="3247943"/>
        <a:ext cx="1873032" cy="1096527"/>
      </dsp:txXfrm>
    </dsp:sp>
    <dsp:sp modelId="{EA297AFC-E4AF-4B31-8694-1D8433000B21}">
      <dsp:nvSpPr>
        <dsp:cNvPr id="0" name=""/>
        <dsp:cNvSpPr/>
      </dsp:nvSpPr>
      <dsp:spPr>
        <a:xfrm rot="16200000">
          <a:off x="2255561" y="2684894"/>
          <a:ext cx="1446120" cy="174713"/>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531FC79-6CC7-4F33-9A20-3CCC88308D5B}">
      <dsp:nvSpPr>
        <dsp:cNvPr id="0" name=""/>
        <dsp:cNvSpPr/>
      </dsp:nvSpPr>
      <dsp:spPr>
        <a:xfrm>
          <a:off x="2585456" y="3213828"/>
          <a:ext cx="1941262" cy="1164757"/>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Selezione delle priorità</a:t>
          </a:r>
          <a:endParaRPr lang="it-IT" sz="1400" b="1" kern="1200" dirty="0">
            <a:effectLst>
              <a:outerShdw blurRad="38100" dist="38100" dir="2700000" algn="tl">
                <a:srgbClr val="000000">
                  <a:alpha val="43137"/>
                </a:srgbClr>
              </a:outerShdw>
            </a:effectLst>
          </a:endParaRPr>
        </a:p>
      </dsp:txBody>
      <dsp:txXfrm>
        <a:off x="2619571" y="3247943"/>
        <a:ext cx="1873032" cy="1096527"/>
      </dsp:txXfrm>
    </dsp:sp>
    <dsp:sp modelId="{1C8928D6-E2A1-4BB9-8F71-BD81FA289758}">
      <dsp:nvSpPr>
        <dsp:cNvPr id="0" name=""/>
        <dsp:cNvSpPr/>
      </dsp:nvSpPr>
      <dsp:spPr>
        <a:xfrm rot="16200000">
          <a:off x="2255561" y="1228947"/>
          <a:ext cx="1446120" cy="174713"/>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D564305-AC15-441C-82B2-5B6234272C17}">
      <dsp:nvSpPr>
        <dsp:cNvPr id="0" name=""/>
        <dsp:cNvSpPr/>
      </dsp:nvSpPr>
      <dsp:spPr>
        <a:xfrm>
          <a:off x="2585456" y="1757881"/>
          <a:ext cx="1941262" cy="1164757"/>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Policy mix</a:t>
          </a:r>
          <a:endParaRPr lang="it-IT" sz="1400" b="1" kern="1200" dirty="0">
            <a:effectLst>
              <a:outerShdw blurRad="38100" dist="38100" dir="2700000" algn="tl">
                <a:srgbClr val="000000">
                  <a:alpha val="43137"/>
                </a:srgbClr>
              </a:outerShdw>
            </a:effectLst>
          </a:endParaRPr>
        </a:p>
      </dsp:txBody>
      <dsp:txXfrm>
        <a:off x="2619571" y="1791996"/>
        <a:ext cx="1873032" cy="1096527"/>
      </dsp:txXfrm>
    </dsp:sp>
    <dsp:sp modelId="{ED840894-19CE-420D-9A9C-B438664866F7}">
      <dsp:nvSpPr>
        <dsp:cNvPr id="0" name=""/>
        <dsp:cNvSpPr/>
      </dsp:nvSpPr>
      <dsp:spPr>
        <a:xfrm>
          <a:off x="2983534" y="500973"/>
          <a:ext cx="2572053" cy="174713"/>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36108AA-4934-46C0-BBF9-970347B1EF9B}">
      <dsp:nvSpPr>
        <dsp:cNvPr id="0" name=""/>
        <dsp:cNvSpPr/>
      </dsp:nvSpPr>
      <dsp:spPr>
        <a:xfrm>
          <a:off x="2585456" y="301934"/>
          <a:ext cx="1941262" cy="1164757"/>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Monitoraggio</a:t>
          </a:r>
        </a:p>
        <a:p>
          <a:pPr lvl="0" algn="ctr" defTabSz="62230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 e valutazione</a:t>
          </a:r>
          <a:endParaRPr lang="it-IT" sz="1400" b="1" kern="1200" dirty="0">
            <a:effectLst>
              <a:outerShdw blurRad="38100" dist="38100" dir="2700000" algn="tl">
                <a:srgbClr val="000000">
                  <a:alpha val="43137"/>
                </a:srgbClr>
              </a:outerShdw>
            </a:effectLst>
          </a:endParaRPr>
        </a:p>
      </dsp:txBody>
      <dsp:txXfrm>
        <a:off x="2619571" y="336049"/>
        <a:ext cx="1873032" cy="1096527"/>
      </dsp:txXfrm>
    </dsp:sp>
    <dsp:sp modelId="{A7E1CC1E-F66C-4FA6-8CA8-E907DE54925D}">
      <dsp:nvSpPr>
        <dsp:cNvPr id="0" name=""/>
        <dsp:cNvSpPr/>
      </dsp:nvSpPr>
      <dsp:spPr>
        <a:xfrm>
          <a:off x="5167335" y="301934"/>
          <a:ext cx="1941262" cy="1164757"/>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Elaborazione Strategia</a:t>
          </a:r>
          <a:endParaRPr lang="it-IT" sz="1400" b="1" kern="1200" dirty="0">
            <a:effectLst>
              <a:outerShdw blurRad="38100" dist="38100" dir="2700000" algn="tl">
                <a:srgbClr val="000000">
                  <a:alpha val="43137"/>
                </a:srgbClr>
              </a:outerShdw>
            </a:effectLst>
          </a:endParaRPr>
        </a:p>
      </dsp:txBody>
      <dsp:txXfrm>
        <a:off x="5201450" y="336049"/>
        <a:ext cx="1873032" cy="10965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7AE75-85E6-437A-8B56-910DD27A4ECE}">
      <dsp:nvSpPr>
        <dsp:cNvPr id="0" name=""/>
        <dsp:cNvSpPr/>
      </dsp:nvSpPr>
      <dsp:spPr>
        <a:xfrm>
          <a:off x="0" y="0"/>
          <a:ext cx="769690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D8CE0C5-97D0-41BA-B185-D747D53A47F7}">
      <dsp:nvSpPr>
        <dsp:cNvPr id="0" name=""/>
        <dsp:cNvSpPr/>
      </dsp:nvSpPr>
      <dsp:spPr>
        <a:xfrm>
          <a:off x="0" y="0"/>
          <a:ext cx="7696904" cy="864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endParaRPr lang="it-IT" sz="2000" b="1" kern="1200" dirty="0">
            <a:solidFill>
              <a:srgbClr val="6699FF"/>
            </a:solidFill>
            <a:effectLst/>
            <a:latin typeface="Calibri" panose="020F0502020204030204" pitchFamily="34" charset="0"/>
          </a:endParaRPr>
        </a:p>
      </dsp:txBody>
      <dsp:txXfrm>
        <a:off x="0" y="0"/>
        <a:ext cx="7696904" cy="86409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837EE-CA53-9740-AFFA-8532D63C9C92}" type="datetimeFigureOut">
              <a:rPr lang="it-IT" smtClean="0"/>
              <a:t>08/05/14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6E3ACB-CA90-F746-ADE8-1F82679DFEA3}" type="slidenum">
              <a:rPr lang="it-IT" smtClean="0"/>
              <a:t>‹n.›</a:t>
            </a:fld>
            <a:endParaRPr lang="it-IT"/>
          </a:p>
        </p:txBody>
      </p:sp>
    </p:spTree>
    <p:extLst>
      <p:ext uri="{BB962C8B-B14F-4D97-AF65-F5344CB8AC3E}">
        <p14:creationId xmlns:p14="http://schemas.microsoft.com/office/powerpoint/2010/main" val="17648779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egnaposto immagine diapositiva 1"/>
          <p:cNvSpPr>
            <a:spLocks noGrp="1" noRot="1" noChangeAspect="1"/>
          </p:cNvSpPr>
          <p:nvPr>
            <p:ph type="sldImg"/>
          </p:nvPr>
        </p:nvSpPr>
        <p:spPr>
          <a:ln/>
        </p:spPr>
      </p:sp>
      <p:sp>
        <p:nvSpPr>
          <p:cNvPr id="16386" name="Segnaposto note 2"/>
          <p:cNvSpPr>
            <a:spLocks noGrp="1"/>
          </p:cNvSpPr>
          <p:nvPr>
            <p:ph type="body" idx="1"/>
          </p:nvPr>
        </p:nvSpPr>
        <p:spPr>
          <a:noFill/>
          <a:ln/>
        </p:spPr>
        <p:txBody>
          <a:bodyPr/>
          <a:lstStyle/>
          <a:p>
            <a:pPr eaLnBrk="1" fontAlgn="t" hangingPunct="1"/>
            <a:r>
              <a:rPr lang="it-IT" b="1" smtClean="0"/>
              <a:t>Linee Guida CE per Smart Specialisation</a:t>
            </a:r>
          </a:p>
          <a:p>
            <a:pPr eaLnBrk="1" fontAlgn="t" hangingPunct="1"/>
            <a:endParaRPr lang="it-IT" b="1" smtClean="0"/>
          </a:p>
          <a:p>
            <a:pPr eaLnBrk="1" fontAlgn="t" hangingPunct="1"/>
            <a:r>
              <a:rPr lang="it-IT" smtClean="0"/>
              <a:t>1.	Analisi del contesto regionale e del potenziale di innovazione</a:t>
            </a:r>
          </a:p>
          <a:p>
            <a:pPr eaLnBrk="1" fontAlgn="t" hangingPunct="1"/>
            <a:r>
              <a:rPr lang="it-IT" smtClean="0"/>
              <a:t>2.	Predisposizione di una solida ed inclusiva struttura di governance (entrepreneurial process of discovery)</a:t>
            </a:r>
          </a:p>
          <a:p>
            <a:pPr eaLnBrk="1" fontAlgn="t" hangingPunct="1"/>
            <a:r>
              <a:rPr lang="it-IT" smtClean="0"/>
              <a:t>3.	Produzione di una visione condivisa sul futuro della Regione</a:t>
            </a:r>
          </a:p>
          <a:p>
            <a:pPr eaLnBrk="1" fontAlgn="t" hangingPunct="1"/>
            <a:r>
              <a:rPr lang="it-IT" smtClean="0"/>
              <a:t>4.	Selezione di un numero limitato di priorità per lo sviluppo regionale</a:t>
            </a:r>
          </a:p>
          <a:p>
            <a:pPr eaLnBrk="1" fontAlgn="t" hangingPunct="1"/>
            <a:r>
              <a:rPr lang="it-IT" smtClean="0"/>
              <a:t>5.	Definizione del policy mix, road map e piano d'azione</a:t>
            </a:r>
          </a:p>
          <a:p>
            <a:pPr eaLnBrk="1" fontAlgn="t" hangingPunct="1"/>
            <a:r>
              <a:rPr lang="it-IT" smtClean="0"/>
              <a:t>6.	Integrazione nella strategia di un meccanismo di monitoraggio e valutazione</a:t>
            </a:r>
          </a:p>
          <a:p>
            <a:endParaRPr lang="it-IT" smtClean="0"/>
          </a:p>
        </p:txBody>
      </p:sp>
      <p:sp>
        <p:nvSpPr>
          <p:cNvPr id="16387" name="Segnaposto numero diapositiva 3"/>
          <p:cNvSpPr>
            <a:spLocks noGrp="1"/>
          </p:cNvSpPr>
          <p:nvPr>
            <p:ph type="sldNum" sz="quarter" idx="5"/>
          </p:nvPr>
        </p:nvSpPr>
        <p:spPr>
          <a:noFill/>
        </p:spPr>
        <p:txBody>
          <a:bodyPr/>
          <a:lstStyle/>
          <a:p>
            <a:pPr defTabSz="902661"/>
            <a:fld id="{1E333CE2-1E54-4DED-97CF-C9C9A84C2A47}" type="slidenum">
              <a:rPr lang="en-GB" smtClean="0"/>
              <a:pPr defTabSz="902661"/>
              <a:t>7</a:t>
            </a:fld>
            <a:endParaRPr lang="en-GB" smtClean="0"/>
          </a:p>
        </p:txBody>
      </p:sp>
    </p:spTree>
    <p:extLst>
      <p:ext uri="{BB962C8B-B14F-4D97-AF65-F5344CB8AC3E}">
        <p14:creationId xmlns:p14="http://schemas.microsoft.com/office/powerpoint/2010/main" val="286787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prossimità al</a:t>
            </a:r>
            <a:r>
              <a:rPr lang="it-IT" baseline="0" dirty="0" smtClean="0"/>
              <a:t> mercato della navalmeccanica e della nautica da diporto è massima (TRL 8-9) mentre quella delle tecnologie marine è bassa. </a:t>
            </a:r>
            <a:r>
              <a:rPr lang="it-IT" sz="1200" kern="1200" dirty="0" smtClean="0">
                <a:solidFill>
                  <a:schemeClr val="tx1"/>
                </a:solidFill>
                <a:effectLst/>
                <a:latin typeface="+mn-lt"/>
                <a:ea typeface="+mn-ea"/>
                <a:cs typeface="+mn-cs"/>
              </a:rPr>
              <a:t>Nonostante l’eccellenza del sistema della ricerca nazionale e l’esistenza di grandi imprese di proprietà pubblica potenzialmente in grado di sviluppare un indotto e delle spin-off innovative, manca un tessuto produttivo di PMI in grado di raccogliere queste innovazioni. Questa potrebbe essere la specifica missione di un intervento a carattere nazionale, considerata anche la scarsa presenza di queste tecnologie nei programmi regionali.</a:t>
            </a:r>
            <a:r>
              <a:rPr lang="it-IT" dirty="0" smtClean="0">
                <a:effectLst/>
              </a:rPr>
              <a:t> </a:t>
            </a:r>
            <a:endParaRPr lang="it-IT" dirty="0"/>
          </a:p>
        </p:txBody>
      </p:sp>
      <p:sp>
        <p:nvSpPr>
          <p:cNvPr id="4" name="Segnaposto numero diapositiva 3"/>
          <p:cNvSpPr>
            <a:spLocks noGrp="1"/>
          </p:cNvSpPr>
          <p:nvPr>
            <p:ph type="sldNum" sz="quarter" idx="10"/>
          </p:nvPr>
        </p:nvSpPr>
        <p:spPr/>
        <p:txBody>
          <a:bodyPr/>
          <a:lstStyle/>
          <a:p>
            <a:fld id="{9D6E3ACB-CA90-F746-ADE8-1F82679DFEA3}" type="slidenum">
              <a:rPr lang="it-IT" smtClean="0"/>
              <a:t>21</a:t>
            </a:fld>
            <a:endParaRPr lang="it-IT"/>
          </a:p>
        </p:txBody>
      </p:sp>
    </p:spTree>
    <p:extLst>
      <p:ext uri="{BB962C8B-B14F-4D97-AF65-F5344CB8AC3E}">
        <p14:creationId xmlns:p14="http://schemas.microsoft.com/office/powerpoint/2010/main" val="197609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jpe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dirty="0" smtClean="0"/>
              <a:t>Fare clic per modificare stile</a:t>
            </a:r>
            <a:endParaRPr lang="it-IT" dirty="0"/>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B173672-4A95-E548-9D20-C992BB22807C}" type="datetimeFigureOut">
              <a:rPr lang="it-IT" smtClean="0"/>
              <a:t>08/05/14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139363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B173672-4A95-E548-9D20-C992BB22807C}" type="datetimeFigureOut">
              <a:rPr lang="it-IT" smtClean="0"/>
              <a:t>08/05/14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171573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B173672-4A95-E548-9D20-C992BB22807C}" type="datetimeFigureOut">
              <a:rPr lang="it-IT" smtClean="0"/>
              <a:t>08/05/14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1483057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49" descr="Logo-FORMEZ-PA-09032010"/>
          <p:cNvPicPr>
            <a:picLocks noChangeAspect="1" noChangeArrowheads="1"/>
          </p:cNvPicPr>
          <p:nvPr userDrawn="1"/>
        </p:nvPicPr>
        <p:blipFill>
          <a:blip r:embed="rId2" cstate="print"/>
          <a:srcRect/>
          <a:stretch>
            <a:fillRect/>
          </a:stretch>
        </p:blipFill>
        <p:spPr bwMode="auto">
          <a:xfrm>
            <a:off x="153866" y="6496050"/>
            <a:ext cx="971550" cy="361950"/>
          </a:xfrm>
          <a:prstGeom prst="rect">
            <a:avLst/>
          </a:prstGeom>
          <a:noFill/>
          <a:ln w="9525">
            <a:noFill/>
            <a:miter lim="800000"/>
            <a:headEnd/>
            <a:tailEnd/>
          </a:ln>
        </p:spPr>
      </p:pic>
      <p:pic>
        <p:nvPicPr>
          <p:cNvPr id="3" name="Picture 2" descr="POAT-LOGO-GENERALE-8"/>
          <p:cNvPicPr>
            <a:picLocks noChangeAspect="1" noChangeArrowheads="1"/>
          </p:cNvPicPr>
          <p:nvPr userDrawn="1"/>
        </p:nvPicPr>
        <p:blipFill>
          <a:blip r:embed="rId3" cstate="print"/>
          <a:srcRect/>
          <a:stretch>
            <a:fillRect/>
          </a:stretch>
        </p:blipFill>
        <p:spPr bwMode="auto">
          <a:xfrm>
            <a:off x="8546123" y="6357939"/>
            <a:ext cx="597877" cy="473075"/>
          </a:xfrm>
          <a:prstGeom prst="rect">
            <a:avLst/>
          </a:prstGeom>
          <a:noFill/>
          <a:ln w="9525">
            <a:noFill/>
            <a:miter lim="800000"/>
            <a:headEnd/>
            <a:tailEnd/>
          </a:ln>
        </p:spPr>
      </p:pic>
      <p:grpSp>
        <p:nvGrpSpPr>
          <p:cNvPr id="4" name="Gruppo 3"/>
          <p:cNvGrpSpPr>
            <a:grpSpLocks/>
          </p:cNvGrpSpPr>
          <p:nvPr userDrawn="1"/>
        </p:nvGrpSpPr>
        <p:grpSpPr bwMode="auto">
          <a:xfrm>
            <a:off x="8792" y="-19050"/>
            <a:ext cx="9144000" cy="646113"/>
            <a:chOff x="-37009" y="-36513"/>
            <a:chExt cx="9143999" cy="894344"/>
          </a:xfrm>
        </p:grpSpPr>
        <p:pic>
          <p:nvPicPr>
            <p:cNvPr id="5" name="Picture 2"/>
            <p:cNvPicPr>
              <a:picLocks noChangeAspect="1" noChangeArrowheads="1"/>
            </p:cNvPicPr>
            <p:nvPr/>
          </p:nvPicPr>
          <p:blipFill>
            <a:blip r:embed="rId4" cstate="print"/>
            <a:srcRect l="4688" t="21562" r="5663" b="66251"/>
            <a:stretch>
              <a:fillRect/>
            </a:stretch>
          </p:blipFill>
          <p:spPr bwMode="auto">
            <a:xfrm>
              <a:off x="-37009" y="0"/>
              <a:ext cx="9143999" cy="857831"/>
            </a:xfrm>
            <a:prstGeom prst="rect">
              <a:avLst/>
            </a:prstGeom>
            <a:noFill/>
            <a:ln w="9525">
              <a:noFill/>
              <a:miter lim="800000"/>
              <a:headEnd/>
              <a:tailEnd/>
            </a:ln>
          </p:spPr>
        </p:pic>
        <p:pic>
          <p:nvPicPr>
            <p:cNvPr id="6" name="Picture 5" descr="jaune"/>
            <p:cNvPicPr>
              <a:picLocks noChangeAspect="1" noChangeArrowheads="1"/>
            </p:cNvPicPr>
            <p:nvPr/>
          </p:nvPicPr>
          <p:blipFill>
            <a:blip r:embed="rId5" cstate="print"/>
            <a:srcRect/>
            <a:stretch>
              <a:fillRect/>
            </a:stretch>
          </p:blipFill>
          <p:spPr bwMode="auto">
            <a:xfrm>
              <a:off x="913731" y="0"/>
              <a:ext cx="800100" cy="546100"/>
            </a:xfrm>
            <a:prstGeom prst="rect">
              <a:avLst/>
            </a:prstGeom>
            <a:noFill/>
            <a:ln w="9525">
              <a:noFill/>
              <a:miter lim="800000"/>
              <a:headEnd/>
              <a:tailEnd/>
            </a:ln>
          </p:spPr>
        </p:pic>
        <p:pic>
          <p:nvPicPr>
            <p:cNvPr id="7" name="Picture 7" descr="stellone"/>
            <p:cNvPicPr>
              <a:picLocks noChangeAspect="1" noChangeArrowheads="1"/>
            </p:cNvPicPr>
            <p:nvPr/>
          </p:nvPicPr>
          <p:blipFill>
            <a:blip r:embed="rId6" cstate="print"/>
            <a:srcRect/>
            <a:stretch>
              <a:fillRect/>
            </a:stretch>
          </p:blipFill>
          <p:spPr bwMode="auto">
            <a:xfrm>
              <a:off x="1907704" y="-36513"/>
              <a:ext cx="533400" cy="619125"/>
            </a:xfrm>
            <a:prstGeom prst="rect">
              <a:avLst/>
            </a:prstGeom>
            <a:noFill/>
            <a:ln w="9525">
              <a:noFill/>
              <a:miter lim="800000"/>
              <a:headEnd/>
              <a:tailEnd/>
            </a:ln>
          </p:spPr>
        </p:pic>
        <p:pic>
          <p:nvPicPr>
            <p:cNvPr id="8" name="Picture 2" descr="Logo_POFesr"/>
            <p:cNvPicPr>
              <a:picLocks noChangeAspect="1" noChangeArrowheads="1"/>
            </p:cNvPicPr>
            <p:nvPr/>
          </p:nvPicPr>
          <p:blipFill>
            <a:blip r:embed="rId7" cstate="print"/>
            <a:srcRect/>
            <a:stretch>
              <a:fillRect/>
            </a:stretch>
          </p:blipFill>
          <p:spPr bwMode="auto">
            <a:xfrm>
              <a:off x="2627784" y="0"/>
              <a:ext cx="827088" cy="692150"/>
            </a:xfrm>
            <a:prstGeom prst="rect">
              <a:avLst/>
            </a:prstGeom>
            <a:noFill/>
            <a:ln w="9525">
              <a:noFill/>
              <a:miter lim="800000"/>
              <a:headEnd/>
              <a:tailEnd/>
            </a:ln>
          </p:spPr>
        </p:pic>
      </p:grpSp>
    </p:spTree>
    <p:extLst>
      <p:ext uri="{BB962C8B-B14F-4D97-AF65-F5344CB8AC3E}">
        <p14:creationId xmlns:p14="http://schemas.microsoft.com/office/powerpoint/2010/main" val="238049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511507"/>
            <a:ext cx="8229600" cy="840754"/>
          </a:xfrm>
          <a:prstGeom prst="rect">
            <a:avLst/>
          </a:prstGeom>
        </p:spPr>
        <p:txBody>
          <a:bodyPr/>
          <a:lstStyle>
            <a:lvl1pPr>
              <a:defRPr sz="3200">
                <a:solidFill>
                  <a:schemeClr val="accent1">
                    <a:lumMod val="75000"/>
                  </a:schemeClr>
                </a:solidFill>
              </a:defRPr>
            </a:lvl1pPr>
          </a:lstStyle>
          <a:p>
            <a:r>
              <a:rPr lang="it-IT" smtClean="0"/>
              <a:t>Fare clic per modificare stile</a:t>
            </a:r>
            <a:endParaRPr lang="it-IT"/>
          </a:p>
        </p:txBody>
      </p:sp>
      <p:sp>
        <p:nvSpPr>
          <p:cNvPr id="3" name="Segnaposto contenuto 2"/>
          <p:cNvSpPr>
            <a:spLocks noGrp="1"/>
          </p:cNvSpPr>
          <p:nvPr>
            <p:ph idx="1"/>
          </p:nvPr>
        </p:nvSpPr>
        <p:spPr>
          <a:xfrm>
            <a:off x="457200" y="2639392"/>
            <a:ext cx="8229600" cy="3486772"/>
          </a:xfrm>
        </p:spPr>
        <p:txBody>
          <a:bodyPr>
            <a:normAutofit/>
          </a:bodyPr>
          <a:lstStyle>
            <a:lvl1pPr marL="342900" indent="-342900">
              <a:buFont typeface="Wingdings" charset="2"/>
              <a:buChar char="ü"/>
              <a:defRPr sz="2800"/>
            </a:lvl1pPr>
            <a:lvl2pPr marL="742950" indent="-285750">
              <a:buFont typeface="Arial"/>
              <a:buChar char="•"/>
              <a:defRPr sz="2400"/>
            </a:lvl2pPr>
            <a:lvl3pPr>
              <a:defRPr sz="2000"/>
            </a:lvl3pPr>
            <a:lvl4pPr>
              <a:defRPr sz="1800"/>
            </a:lvl4pPr>
            <a:lvl5pPr>
              <a:defRPr sz="1800"/>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7B173672-4A95-E548-9D20-C992BB22807C}" type="datetimeFigureOut">
              <a:rPr lang="it-IT" smtClean="0"/>
              <a:t>08/05/14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258770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7B173672-4A95-E548-9D20-C992BB22807C}" type="datetimeFigureOut">
              <a:rPr lang="it-IT" smtClean="0"/>
              <a:t>08/05/14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320899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B173672-4A95-E548-9D20-C992BB22807C}" type="datetimeFigureOut">
              <a:rPr lang="it-IT" smtClean="0"/>
              <a:t>08/05/14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313399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B173672-4A95-E548-9D20-C992BB22807C}" type="datetimeFigureOut">
              <a:rPr lang="it-IT" smtClean="0"/>
              <a:t>08/05/14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254189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7B173672-4A95-E548-9D20-C992BB22807C}" type="datetimeFigureOut">
              <a:rPr lang="it-IT" smtClean="0"/>
              <a:t>08/05/14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191374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B173672-4A95-E548-9D20-C992BB22807C}" type="datetimeFigureOut">
              <a:rPr lang="it-IT" smtClean="0"/>
              <a:t>08/05/14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316866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B173672-4A95-E548-9D20-C992BB22807C}" type="datetimeFigureOut">
              <a:rPr lang="it-IT" smtClean="0"/>
              <a:t>08/05/14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353901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B173672-4A95-E548-9D20-C992BB22807C}" type="datetimeFigureOut">
              <a:rPr lang="it-IT" smtClean="0"/>
              <a:t>08/05/14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4DA10E0-9259-894E-954A-8FD17024D59A}" type="slidenum">
              <a:rPr lang="it-IT" smtClean="0"/>
              <a:t>‹n.›</a:t>
            </a:fld>
            <a:endParaRPr lang="it-IT"/>
          </a:p>
        </p:txBody>
      </p:sp>
    </p:spTree>
    <p:extLst>
      <p:ext uri="{BB962C8B-B14F-4D97-AF65-F5344CB8AC3E}">
        <p14:creationId xmlns:p14="http://schemas.microsoft.com/office/powerpoint/2010/main" val="2070741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jpeg"/><Relationship Id="rId17" Type="http://schemas.openxmlformats.org/officeDocument/2006/relationships/image" Target="../media/image4.png"/><Relationship Id="rId18" Type="http://schemas.openxmlformats.org/officeDocument/2006/relationships/image" Target="../media/image5.jpeg"/><Relationship Id="rId19"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73672-4A95-E548-9D20-C992BB22807C}" type="datetimeFigureOut">
              <a:rPr lang="it-IT" smtClean="0"/>
              <a:t>08/05/14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A10E0-9259-894E-954A-8FD17024D59A}" type="slidenum">
              <a:rPr lang="it-IT" smtClean="0"/>
              <a:t>‹n.›</a:t>
            </a:fld>
            <a:endParaRPr lang="it-IT"/>
          </a:p>
        </p:txBody>
      </p:sp>
      <p:pic>
        <p:nvPicPr>
          <p:cNvPr id="7" name="Picture 14" descr="il marchio_INVITALIA"/>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52320" y="531981"/>
            <a:ext cx="11906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7544" y="408516"/>
            <a:ext cx="1783716" cy="860244"/>
          </a:xfrm>
          <a:prstGeom prst="rect">
            <a:avLst/>
          </a:prstGeom>
        </p:spPr>
      </p:pic>
      <p:pic>
        <p:nvPicPr>
          <p:cNvPr id="9" name="Immagin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897120" y="622951"/>
            <a:ext cx="1512167" cy="552285"/>
          </a:xfrm>
          <a:prstGeom prst="rect">
            <a:avLst/>
          </a:prstGeom>
        </p:spPr>
      </p:pic>
      <p:pic>
        <p:nvPicPr>
          <p:cNvPr id="10" name="Immagin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822793" y="5780471"/>
            <a:ext cx="1498413" cy="888889"/>
          </a:xfrm>
          <a:prstGeom prst="rect">
            <a:avLst/>
          </a:prstGeom>
        </p:spPr>
      </p:pic>
      <p:pic>
        <p:nvPicPr>
          <p:cNvPr id="11" name="Immagin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211960" y="469560"/>
            <a:ext cx="1462397" cy="775036"/>
          </a:xfrm>
          <a:prstGeom prst="rect">
            <a:avLst/>
          </a:prstGeom>
        </p:spPr>
      </p:pic>
      <p:pic>
        <p:nvPicPr>
          <p:cNvPr id="12" name="Immagine 1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720010" y="459008"/>
            <a:ext cx="1126253" cy="750836"/>
          </a:xfrm>
          <a:prstGeom prst="rect">
            <a:avLst/>
          </a:prstGeom>
        </p:spPr>
      </p:pic>
    </p:spTree>
    <p:extLst>
      <p:ext uri="{BB962C8B-B14F-4D97-AF65-F5344CB8AC3E}">
        <p14:creationId xmlns:p14="http://schemas.microsoft.com/office/powerpoint/2010/main" val="2729687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diagramQuickStyle" Target="../diagrams/quickStyle2.xml"/><Relationship Id="rId12" Type="http://schemas.openxmlformats.org/officeDocument/2006/relationships/diagramColors" Target="../diagrams/colors2.xml"/><Relationship Id="rId13" Type="http://schemas.microsoft.com/office/2007/relationships/diagramDrawing" Target="../diagrams/drawing2.xml"/><Relationship Id="rId14" Type="http://schemas.openxmlformats.org/officeDocument/2006/relationships/diagramData" Target="../diagrams/data3.xml"/><Relationship Id="rId15" Type="http://schemas.openxmlformats.org/officeDocument/2006/relationships/diagramLayout" Target="../diagrams/layout3.xml"/><Relationship Id="rId16" Type="http://schemas.openxmlformats.org/officeDocument/2006/relationships/diagramQuickStyle" Target="../diagrams/quickStyle3.xml"/><Relationship Id="rId17" Type="http://schemas.openxmlformats.org/officeDocument/2006/relationships/diagramColors" Target="../diagrams/colors3.xml"/><Relationship Id="rId18"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diagramData" Target="../diagrams/data2.xml"/><Relationship Id="rId10"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4000" y="2130425"/>
            <a:ext cx="8557846" cy="1470025"/>
          </a:xfrm>
        </p:spPr>
        <p:txBody>
          <a:bodyPr>
            <a:noAutofit/>
          </a:bodyPr>
          <a:lstStyle/>
          <a:p>
            <a:r>
              <a:rPr lang="it-IT" sz="2400" dirty="0" smtClean="0"/>
              <a:t>REGIONE SICILIANA</a:t>
            </a:r>
            <a:br>
              <a:rPr lang="it-IT" sz="2400" dirty="0" smtClean="0"/>
            </a:br>
            <a:r>
              <a:rPr lang="it-IT" sz="2400" dirty="0" smtClean="0"/>
              <a:t>VERSO </a:t>
            </a:r>
            <a:r>
              <a:rPr lang="it-IT" sz="2400" dirty="0"/>
              <a:t>LA STRATEGIA REGIONALE DELL’INNOVAZIONE 2014-2020 </a:t>
            </a:r>
            <a:r>
              <a:rPr lang="it-IT" sz="2400" b="1" dirty="0" smtClean="0"/>
              <a:t/>
            </a:r>
            <a:br>
              <a:rPr lang="it-IT" sz="2400" b="1" dirty="0" smtClean="0"/>
            </a:br>
            <a:r>
              <a:rPr lang="it-IT" sz="2400" b="1" dirty="0" smtClean="0"/>
              <a:t/>
            </a:r>
            <a:br>
              <a:rPr lang="it-IT" sz="2400" b="1" dirty="0" smtClean="0"/>
            </a:br>
            <a:r>
              <a:rPr lang="it-IT" sz="2800" b="1" dirty="0" smtClean="0">
                <a:solidFill>
                  <a:srgbClr val="376092"/>
                </a:solidFill>
              </a:rPr>
              <a:t>TAVOLO TEMATICO </a:t>
            </a:r>
            <a:br>
              <a:rPr lang="it-IT" sz="2800" b="1" dirty="0" smtClean="0">
                <a:solidFill>
                  <a:srgbClr val="376092"/>
                </a:solidFill>
              </a:rPr>
            </a:br>
            <a:r>
              <a:rPr lang="it-IT" sz="2800" b="1" dirty="0" smtClean="0">
                <a:solidFill>
                  <a:srgbClr val="376092"/>
                </a:solidFill>
              </a:rPr>
              <a:t>“ECONOMIA DEL MARE”</a:t>
            </a:r>
            <a:endParaRPr lang="it-IT" sz="2800" b="1" dirty="0">
              <a:solidFill>
                <a:srgbClr val="376092"/>
              </a:solidFill>
            </a:endParaRPr>
          </a:p>
        </p:txBody>
      </p:sp>
      <p:pic>
        <p:nvPicPr>
          <p:cNvPr id="4" name="Picture 14" descr="il marchio_INVITAL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31981"/>
            <a:ext cx="11906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8516"/>
            <a:ext cx="1783716" cy="860244"/>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7120" y="622951"/>
            <a:ext cx="1512167" cy="552285"/>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2793" y="5780471"/>
            <a:ext cx="1498413" cy="888889"/>
          </a:xfrm>
          <a:prstGeom prst="rect">
            <a:avLst/>
          </a:prstGeom>
        </p:spPr>
      </p:pic>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960" y="469560"/>
            <a:ext cx="1462397" cy="775036"/>
          </a:xfrm>
          <a:prstGeom prst="rect">
            <a:avLst/>
          </a:prstGeom>
        </p:spPr>
      </p:pic>
      <p:pic>
        <p:nvPicPr>
          <p:cNvPr id="9" name="Immagin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0010" y="459008"/>
            <a:ext cx="1126253" cy="750836"/>
          </a:xfrm>
          <a:prstGeom prst="rect">
            <a:avLst/>
          </a:prstGeom>
        </p:spPr>
      </p:pic>
      <p:sp>
        <p:nvSpPr>
          <p:cNvPr id="11" name="Sottotitolo 2"/>
          <p:cNvSpPr>
            <a:spLocks noGrp="1"/>
          </p:cNvSpPr>
          <p:nvPr>
            <p:ph type="subTitle" idx="1"/>
          </p:nvPr>
        </p:nvSpPr>
        <p:spPr>
          <a:xfrm>
            <a:off x="1371600" y="4745880"/>
            <a:ext cx="6400800" cy="1752600"/>
          </a:xfrm>
        </p:spPr>
        <p:txBody>
          <a:bodyPr>
            <a:normAutofit/>
          </a:bodyPr>
          <a:lstStyle/>
          <a:p>
            <a:r>
              <a:rPr lang="it-IT" sz="2000" dirty="0" smtClean="0"/>
              <a:t>FRANCESCO MOLINARI</a:t>
            </a:r>
          </a:p>
          <a:p>
            <a:r>
              <a:rPr lang="it-IT" sz="2000" dirty="0" smtClean="0"/>
              <a:t>INVITALIA – Progetto S3 PON GAT</a:t>
            </a:r>
          </a:p>
          <a:p>
            <a:r>
              <a:rPr lang="it-IT" sz="2000" dirty="0" smtClean="0"/>
              <a:t>Palermo, 8 maggio 2014</a:t>
            </a:r>
          </a:p>
          <a:p>
            <a:endParaRPr lang="it-IT" sz="2000" dirty="0"/>
          </a:p>
        </p:txBody>
      </p:sp>
    </p:spTree>
    <p:extLst>
      <p:ext uri="{BB962C8B-B14F-4D97-AF65-F5344CB8AC3E}">
        <p14:creationId xmlns:p14="http://schemas.microsoft.com/office/powerpoint/2010/main" val="118996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a:t>La Comunicazione della Commissione europea intitolata </a:t>
            </a:r>
            <a:r>
              <a:rPr lang="it-IT" sz="2000" dirty="0"/>
              <a:t>“Crescita blu: opportunità per una crescita sostenibile dei settori marino e marittimo” (13.9.2012)</a:t>
            </a:r>
            <a:endParaRPr lang="it-IT" sz="2000" dirty="0"/>
          </a:p>
        </p:txBody>
      </p:sp>
      <p:sp>
        <p:nvSpPr>
          <p:cNvPr id="3" name="Segnaposto contenuto 2"/>
          <p:cNvSpPr>
            <a:spLocks noGrp="1"/>
          </p:cNvSpPr>
          <p:nvPr>
            <p:ph idx="1"/>
          </p:nvPr>
        </p:nvSpPr>
        <p:spPr>
          <a:xfrm>
            <a:off x="457200" y="2419263"/>
            <a:ext cx="8229600" cy="4218608"/>
          </a:xfrm>
        </p:spPr>
        <p:txBody>
          <a:bodyPr>
            <a:noAutofit/>
          </a:bodyPr>
          <a:lstStyle/>
          <a:p>
            <a:pPr marL="0" indent="0">
              <a:buNone/>
            </a:pPr>
            <a:r>
              <a:rPr lang="it-IT" sz="1600" dirty="0"/>
              <a:t>ha introdotto una strategia a lungo termine per sostenere una crescita sostenibile nei settori marino e marittimo continentali. </a:t>
            </a:r>
            <a:r>
              <a:rPr lang="it-IT" sz="1600" dirty="0" smtClean="0"/>
              <a:t>La </a:t>
            </a:r>
            <a:r>
              <a:rPr lang="it-IT" sz="1600" dirty="0"/>
              <a:t>strategia si articola in tre componenti:</a:t>
            </a:r>
          </a:p>
          <a:p>
            <a:pPr marL="0" indent="0">
              <a:buNone/>
            </a:pPr>
            <a:r>
              <a:rPr lang="it-IT" sz="1600" dirty="0"/>
              <a:t>1. Misure specifiche di politica marittima integrata:</a:t>
            </a:r>
          </a:p>
          <a:p>
            <a:pPr marL="400050" lvl="1" indent="0">
              <a:buNone/>
            </a:pPr>
            <a:r>
              <a:rPr lang="it-IT" sz="1400" dirty="0"/>
              <a:t>a. conoscenze oceanografiche, per migliorare l’accesso alle informazioni sui mari</a:t>
            </a:r>
          </a:p>
          <a:p>
            <a:pPr marL="400050" lvl="1" indent="0">
              <a:buNone/>
            </a:pPr>
            <a:r>
              <a:rPr lang="it-IT" sz="1400" dirty="0"/>
              <a:t>b. pianificazione dello spazio marittimo, per garantire una gestione efficace e sostenibile delle attività in mare</a:t>
            </a:r>
          </a:p>
          <a:p>
            <a:pPr marL="400050" lvl="1" indent="0">
              <a:buNone/>
            </a:pPr>
            <a:r>
              <a:rPr lang="it-IT" sz="1400" dirty="0"/>
              <a:t>c. sorveglianza marittima integrata, per permettere alle autorità di avere un quadro più chiaro di ciò che accade in mare.</a:t>
            </a:r>
          </a:p>
          <a:p>
            <a:pPr marL="0" indent="0">
              <a:buNone/>
            </a:pPr>
            <a:r>
              <a:rPr lang="it-IT" sz="1600" dirty="0"/>
              <a:t>2. Strategie relative ai bacini </a:t>
            </a:r>
            <a:r>
              <a:rPr lang="it-IT" sz="1600" dirty="0" smtClean="0"/>
              <a:t>marittimi locali, </a:t>
            </a:r>
            <a:r>
              <a:rPr lang="it-IT" sz="1600" dirty="0"/>
              <a:t>per garantire la migliore combinazione possibile di misure volte a promuovere una crescita sostenibile, tenendo conto dei fattori climatici, oceanografici, economici, culturali e sociali:</a:t>
            </a:r>
          </a:p>
          <a:p>
            <a:pPr marL="0" indent="0">
              <a:buNone/>
            </a:pPr>
            <a:r>
              <a:rPr lang="it-IT" sz="1600" dirty="0" smtClean="0"/>
              <a:t>3</a:t>
            </a:r>
            <a:r>
              <a:rPr lang="it-IT" sz="1600" dirty="0"/>
              <a:t>. Approccio mirato alle attività specifiche:</a:t>
            </a:r>
          </a:p>
          <a:p>
            <a:pPr marL="400050" lvl="1" indent="0">
              <a:buNone/>
            </a:pPr>
            <a:r>
              <a:rPr lang="it-IT" sz="1400" dirty="0"/>
              <a:t>a. pesca e acquacoltura  </a:t>
            </a:r>
          </a:p>
          <a:p>
            <a:pPr marL="400050" lvl="1" indent="0">
              <a:buNone/>
            </a:pPr>
            <a:r>
              <a:rPr lang="it-IT" sz="1400" dirty="0"/>
              <a:t>b. turismo costiero</a:t>
            </a:r>
          </a:p>
          <a:p>
            <a:pPr marL="400050" lvl="1" indent="0">
              <a:buNone/>
            </a:pPr>
            <a:r>
              <a:rPr lang="it-IT" sz="1400" dirty="0"/>
              <a:t>c. biotecnologie marine</a:t>
            </a:r>
          </a:p>
          <a:p>
            <a:pPr marL="400050" lvl="1" indent="0">
              <a:buNone/>
            </a:pPr>
            <a:r>
              <a:rPr lang="it-IT" sz="1400" dirty="0"/>
              <a:t>d. energia degli oceani</a:t>
            </a:r>
          </a:p>
          <a:p>
            <a:pPr marL="400050" lvl="1" indent="0">
              <a:buNone/>
            </a:pPr>
            <a:r>
              <a:rPr lang="it-IT" sz="1400" dirty="0"/>
              <a:t>e. estrazione mineraria nei fondali marini</a:t>
            </a:r>
          </a:p>
        </p:txBody>
      </p:sp>
    </p:spTree>
    <p:extLst>
      <p:ext uri="{BB962C8B-B14F-4D97-AF65-F5344CB8AC3E}">
        <p14:creationId xmlns:p14="http://schemas.microsoft.com/office/powerpoint/2010/main" val="2165804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smtClean="0"/>
              <a:t>La nuova iniziativa europea “</a:t>
            </a:r>
            <a:r>
              <a:rPr lang="it-IT" sz="2000" dirty="0" err="1" smtClean="0"/>
              <a:t>LeaderSHIP</a:t>
            </a:r>
            <a:r>
              <a:rPr lang="it-IT" sz="2000" dirty="0" smtClean="0"/>
              <a:t> 2020”</a:t>
            </a:r>
            <a:r>
              <a:rPr lang="it-IT" sz="2000" dirty="0" smtClean="0"/>
              <a:t>, </a:t>
            </a:r>
            <a:r>
              <a:rPr lang="it-IT" sz="2000" dirty="0" smtClean="0"/>
              <a:t>con riferimento al settore della cantieristica</a:t>
            </a:r>
            <a:endParaRPr lang="it-IT" sz="2000" dirty="0"/>
          </a:p>
        </p:txBody>
      </p:sp>
      <p:sp>
        <p:nvSpPr>
          <p:cNvPr id="3" name="Segnaposto contenuto 2"/>
          <p:cNvSpPr>
            <a:spLocks noGrp="1"/>
          </p:cNvSpPr>
          <p:nvPr>
            <p:ph idx="1"/>
          </p:nvPr>
        </p:nvSpPr>
        <p:spPr>
          <a:xfrm>
            <a:off x="457200" y="2249932"/>
            <a:ext cx="8229600" cy="4337141"/>
          </a:xfrm>
        </p:spPr>
        <p:txBody>
          <a:bodyPr>
            <a:normAutofit fontScale="55000" lnSpcReduction="20000"/>
          </a:bodyPr>
          <a:lstStyle/>
          <a:p>
            <a:pPr marL="0" indent="0">
              <a:buNone/>
            </a:pPr>
            <a:r>
              <a:rPr lang="it-IT" sz="2900" dirty="0"/>
              <a:t>definisce una visione strategica per l’industria europea, basata sulle seguenti caratteristiche:</a:t>
            </a:r>
          </a:p>
          <a:p>
            <a:pPr>
              <a:buFont typeface="Lucida Grande"/>
              <a:buChar char="-"/>
            </a:pPr>
            <a:r>
              <a:rPr lang="it-IT" sz="2900" dirty="0" smtClean="0"/>
              <a:t>Innovatività</a:t>
            </a:r>
            <a:endParaRPr lang="it-IT" sz="2900" dirty="0"/>
          </a:p>
          <a:p>
            <a:pPr>
              <a:buFont typeface="Lucida Grande"/>
              <a:buChar char="-"/>
            </a:pPr>
            <a:r>
              <a:rPr lang="it-IT" sz="2900" dirty="0" smtClean="0"/>
              <a:t>eco</a:t>
            </a:r>
            <a:r>
              <a:rPr lang="it-IT" sz="2900" dirty="0"/>
              <a:t>-compatibilità</a:t>
            </a:r>
          </a:p>
          <a:p>
            <a:pPr>
              <a:buFont typeface="Lucida Grande"/>
              <a:buChar char="-"/>
            </a:pPr>
            <a:r>
              <a:rPr lang="it-IT" sz="2900" dirty="0" smtClean="0"/>
              <a:t>specializzazione </a:t>
            </a:r>
            <a:r>
              <a:rPr lang="it-IT" sz="2900" dirty="0"/>
              <a:t>nell’alta tecnologia</a:t>
            </a:r>
          </a:p>
          <a:p>
            <a:pPr>
              <a:buFont typeface="Lucida Grande"/>
              <a:buChar char="-"/>
            </a:pPr>
            <a:r>
              <a:rPr lang="it-IT" sz="2900" dirty="0" smtClean="0"/>
              <a:t>efficienza </a:t>
            </a:r>
            <a:r>
              <a:rPr lang="it-IT" sz="2900" dirty="0"/>
              <a:t>energetica</a:t>
            </a:r>
          </a:p>
          <a:p>
            <a:pPr>
              <a:buFont typeface="Lucida Grande"/>
              <a:buChar char="-"/>
            </a:pPr>
            <a:r>
              <a:rPr lang="it-IT" sz="2900" dirty="0" smtClean="0"/>
              <a:t>diversificazione </a:t>
            </a:r>
            <a:r>
              <a:rPr lang="it-IT" sz="2900" dirty="0"/>
              <a:t>dei mercati.</a:t>
            </a:r>
          </a:p>
          <a:p>
            <a:pPr marL="0" indent="0">
              <a:buNone/>
            </a:pPr>
            <a:r>
              <a:rPr lang="it-IT" sz="2900" dirty="0"/>
              <a:t>Per realizzare questa visione, il rapporto propone una serie di raccomandazioni, riferite a quattro aree di intervento</a:t>
            </a:r>
            <a:r>
              <a:rPr lang="it-IT" sz="2900" dirty="0" smtClean="0"/>
              <a:t>:</a:t>
            </a:r>
          </a:p>
          <a:p>
            <a:pPr marL="514350" indent="-514350">
              <a:buFont typeface="+mj-lt"/>
              <a:buAutoNum type="arabicPeriod"/>
            </a:pPr>
            <a:r>
              <a:rPr lang="it-IT" sz="2900" dirty="0"/>
              <a:t>“Occupazione e competenze</a:t>
            </a:r>
            <a:r>
              <a:rPr lang="it-IT" sz="2900" dirty="0" smtClean="0"/>
              <a:t>”</a:t>
            </a:r>
            <a:endParaRPr lang="it-IT" sz="2900" dirty="0"/>
          </a:p>
          <a:p>
            <a:pPr marL="514350" indent="-514350">
              <a:buFont typeface="+mj-lt"/>
              <a:buAutoNum type="arabicPeriod"/>
            </a:pPr>
            <a:r>
              <a:rPr lang="it-IT" sz="2900" dirty="0" smtClean="0"/>
              <a:t>“</a:t>
            </a:r>
            <a:r>
              <a:rPr lang="it-IT" sz="2900" dirty="0"/>
              <a:t>Migliore accesso ai mercati a condizioni eque</a:t>
            </a:r>
            <a:r>
              <a:rPr lang="it-IT" sz="2900" dirty="0" smtClean="0"/>
              <a:t>”</a:t>
            </a:r>
            <a:endParaRPr lang="it-IT" sz="2900" dirty="0"/>
          </a:p>
          <a:p>
            <a:pPr marL="514350" indent="-514350">
              <a:buFont typeface="+mj-lt"/>
              <a:buAutoNum type="arabicPeriod"/>
            </a:pPr>
            <a:r>
              <a:rPr lang="it-IT" sz="2900" dirty="0"/>
              <a:t>“Accesso alla finanza</a:t>
            </a:r>
            <a:r>
              <a:rPr lang="it-IT" sz="2900" dirty="0" smtClean="0"/>
              <a:t>”</a:t>
            </a:r>
          </a:p>
          <a:p>
            <a:pPr marL="514350" indent="-514350">
              <a:buFont typeface="+mj-lt"/>
              <a:buAutoNum type="arabicPeriod"/>
            </a:pPr>
            <a:r>
              <a:rPr lang="it-IT" sz="2900" dirty="0" smtClean="0"/>
              <a:t>“</a:t>
            </a:r>
            <a:r>
              <a:rPr lang="it-IT" sz="2900" dirty="0"/>
              <a:t>Ricerca, sviluppo e innovazione”: il rapporto suggerisce la definizione di una </a:t>
            </a:r>
            <a:r>
              <a:rPr lang="it-IT" sz="2900" dirty="0" err="1"/>
              <a:t>roadmap</a:t>
            </a:r>
            <a:r>
              <a:rPr lang="it-IT" sz="2900" dirty="0"/>
              <a:t> per costruire una partnership pubblico-privata europea nell’ambito di </a:t>
            </a:r>
            <a:r>
              <a:rPr lang="it-IT" sz="2900" dirty="0" err="1"/>
              <a:t>Horizon</a:t>
            </a:r>
            <a:r>
              <a:rPr lang="it-IT" sz="2900" dirty="0"/>
              <a:t> 2020, focalizzando la ricerca su</a:t>
            </a:r>
          </a:p>
          <a:p>
            <a:pPr marL="800100" lvl="2" indent="0">
              <a:buNone/>
            </a:pPr>
            <a:r>
              <a:rPr lang="it-IT" sz="2500" dirty="0"/>
              <a:t>(i) navigli a emissioni zero, efficienti dal punto di vista energetico, e con zero incidenti;</a:t>
            </a:r>
          </a:p>
          <a:p>
            <a:pPr marL="800100" lvl="2" indent="0">
              <a:buNone/>
            </a:pPr>
            <a:r>
              <a:rPr lang="it-IT" sz="2500" dirty="0"/>
              <a:t>(ii) opportunità di mercato emergenti.</a:t>
            </a:r>
          </a:p>
          <a:p>
            <a:pPr marL="0" indent="0">
              <a:buNone/>
            </a:pPr>
            <a:endParaRPr lang="it-IT" dirty="0"/>
          </a:p>
        </p:txBody>
      </p:sp>
    </p:spTree>
    <p:extLst>
      <p:ext uri="{BB962C8B-B14F-4D97-AF65-F5344CB8AC3E}">
        <p14:creationId xmlns:p14="http://schemas.microsoft.com/office/powerpoint/2010/main" val="74414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Programmazione nazionale (1)</a:t>
            </a:r>
            <a:endParaRPr lang="it-IT" dirty="0"/>
          </a:p>
        </p:txBody>
      </p:sp>
      <p:sp>
        <p:nvSpPr>
          <p:cNvPr id="3" name="Segnaposto contenuto 2"/>
          <p:cNvSpPr>
            <a:spLocks noGrp="1"/>
          </p:cNvSpPr>
          <p:nvPr>
            <p:ph idx="1"/>
          </p:nvPr>
        </p:nvSpPr>
        <p:spPr/>
        <p:txBody>
          <a:bodyPr>
            <a:normAutofit fontScale="85000" lnSpcReduction="20000"/>
          </a:bodyPr>
          <a:lstStyle/>
          <a:p>
            <a:pPr marL="0" indent="0">
              <a:buNone/>
            </a:pPr>
            <a:r>
              <a:rPr lang="it-IT" dirty="0"/>
              <a:t>Anche se l’Economia del Mare non è risultata, come tale, oggetto di intervento nelle previsioni del “Bando Cluster tecnologici nazionali” (MIUR, Decreto Direttoriale 30 maggio 2012 n. 257), dell’industria del trasporto marittimo si tiene ampia considerazione nel Cluster intitolato “Trasporti Italia 2020”, che ha prodotto un Piano Strategico di Sviluppo quinquennale </a:t>
            </a:r>
            <a:r>
              <a:rPr lang="it-IT" dirty="0" smtClean="0"/>
              <a:t>relativo </a:t>
            </a:r>
            <a:r>
              <a:rPr lang="it-IT" dirty="0"/>
              <a:t>all’area tematica “Mezzi e sistemi per la mobilità di superficie terrestre e marina</a:t>
            </a:r>
            <a:r>
              <a:rPr lang="it-IT" dirty="0" smtClean="0"/>
              <a:t>”.</a:t>
            </a:r>
          </a:p>
          <a:p>
            <a:pPr marL="0" indent="0">
              <a:buNone/>
            </a:pPr>
            <a:r>
              <a:rPr lang="it-IT" dirty="0" smtClean="0"/>
              <a:t>Possibili, anche se forse più limitate, aree di sovrapposizione con la programmazione del Cluster nazionale “Tecnologie per gli Ambienti di Vita”.</a:t>
            </a:r>
            <a:endParaRPr lang="it-IT" dirty="0"/>
          </a:p>
        </p:txBody>
      </p:sp>
    </p:spTree>
    <p:extLst>
      <p:ext uri="{BB962C8B-B14F-4D97-AF65-F5344CB8AC3E}">
        <p14:creationId xmlns:p14="http://schemas.microsoft.com/office/powerpoint/2010/main" val="345472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Programmazione nazionale (2)</a:t>
            </a:r>
            <a:endParaRPr lang="it-IT" dirty="0"/>
          </a:p>
        </p:txBody>
      </p:sp>
      <p:sp>
        <p:nvSpPr>
          <p:cNvPr id="3" name="Segnaposto contenuto 2"/>
          <p:cNvSpPr>
            <a:spLocks noGrp="1"/>
          </p:cNvSpPr>
          <p:nvPr>
            <p:ph idx="1"/>
          </p:nvPr>
        </p:nvSpPr>
        <p:spPr/>
        <p:txBody>
          <a:bodyPr>
            <a:normAutofit fontScale="77500" lnSpcReduction="20000"/>
          </a:bodyPr>
          <a:lstStyle/>
          <a:p>
            <a:pPr marL="0" indent="0">
              <a:buNone/>
            </a:pPr>
            <a:r>
              <a:rPr lang="it-IT" dirty="0"/>
              <a:t>Oltre alla programmazione specifica di </a:t>
            </a:r>
            <a:r>
              <a:rPr lang="it-IT" dirty="0" smtClean="0"/>
              <a:t>questi Cluster tecnologici nazionali, va ricordata </a:t>
            </a:r>
            <a:r>
              <a:rPr lang="it-IT" dirty="0"/>
              <a:t>l’esistenza presso il MIT (Ministero delle Infrastrutture e dei Trasporti) della Piattaforma Tecnologica Nazionale Marittima – PTNM – nata nel 2005 dalla volontà di definire un luogo di confronto fra l’industria nazionale, il sistema della ricerca pubblico e le amministrazioni centrali con competenze in materia di ricerca, formazione e innovazione (MIT, MISE, MIUR e Ministero dell’Ambiente). L’iniziativa della PTNM è stata riconosciuta dalla Commissione Europea come “</a:t>
            </a:r>
            <a:r>
              <a:rPr lang="it-IT" dirty="0" err="1"/>
              <a:t>mirror</a:t>
            </a:r>
            <a:r>
              <a:rPr lang="it-IT" dirty="0"/>
              <a:t> </a:t>
            </a:r>
            <a:r>
              <a:rPr lang="it-IT" dirty="0" err="1"/>
              <a:t>group</a:t>
            </a:r>
            <a:r>
              <a:rPr lang="it-IT" dirty="0"/>
              <a:t>” della Piattaforma Europea </a:t>
            </a:r>
            <a:r>
              <a:rPr lang="it-IT" dirty="0" smtClean="0"/>
              <a:t>WATERBORNETP, </a:t>
            </a:r>
            <a:r>
              <a:rPr lang="it-IT" dirty="0"/>
              <a:t>per la sua rispondenza a quell’approccio integrato ai settori del mare promosso ancora più di recente dalla Comunicazione sulla “Crescita Blu”.</a:t>
            </a:r>
            <a:endParaRPr lang="it-IT" dirty="0"/>
          </a:p>
        </p:txBody>
      </p:sp>
    </p:spTree>
    <p:extLst>
      <p:ext uri="{BB962C8B-B14F-4D97-AF65-F5344CB8AC3E}">
        <p14:creationId xmlns:p14="http://schemas.microsoft.com/office/powerpoint/2010/main" val="379491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Programmazione nazionale (3)</a:t>
            </a:r>
            <a:endParaRPr lang="it-IT" dirty="0"/>
          </a:p>
        </p:txBody>
      </p:sp>
      <p:sp>
        <p:nvSpPr>
          <p:cNvPr id="3" name="Segnaposto contenuto 2"/>
          <p:cNvSpPr>
            <a:spLocks noGrp="1"/>
          </p:cNvSpPr>
          <p:nvPr>
            <p:ph idx="1"/>
          </p:nvPr>
        </p:nvSpPr>
        <p:spPr/>
        <p:txBody>
          <a:bodyPr>
            <a:normAutofit fontScale="70000" lnSpcReduction="20000"/>
          </a:bodyPr>
          <a:lstStyle/>
          <a:p>
            <a:pPr marL="0" indent="0">
              <a:buNone/>
            </a:pPr>
            <a:r>
              <a:rPr lang="it-IT" dirty="0"/>
              <a:t>Nel dicembre 2008 la PTNM ha in particolare sviluppato, in sintonia con i documenti equivalenti della WATERBORNETP, l’AGENDA STRATEGICA DI RICERCA ITALIANA – </a:t>
            </a:r>
            <a:r>
              <a:rPr lang="it-IT" dirty="0" smtClean="0"/>
              <a:t>SRAIT, </a:t>
            </a:r>
            <a:r>
              <a:rPr lang="it-IT" dirty="0"/>
              <a:t>che identifica i temi di ricerca e innovazione di interesse per il cluster nazionale, così come l’opportunità del loro sviluppo a livello italiano o europeo/internazionale. Quali primi </a:t>
            </a:r>
            <a:r>
              <a:rPr lang="it-IT" dirty="0" smtClean="0"/>
              <a:t>passi nell’implementazione </a:t>
            </a:r>
            <a:r>
              <a:rPr lang="it-IT" dirty="0"/>
              <a:t>della SRA-IT, la PTNM ha formulato la proposta di:</a:t>
            </a:r>
          </a:p>
          <a:p>
            <a:pPr marL="0" indent="0">
              <a:buNone/>
            </a:pPr>
            <a:r>
              <a:rPr lang="it-IT" dirty="0"/>
              <a:t>• un programma nazionale di ricerca: PROGRAMMA RITMARE – La Ricerca </a:t>
            </a:r>
            <a:r>
              <a:rPr lang="it-IT" dirty="0" err="1"/>
              <a:t>ITaliana</a:t>
            </a:r>
            <a:r>
              <a:rPr lang="it-IT" dirty="0"/>
              <a:t> per il MARE </a:t>
            </a:r>
          </a:p>
          <a:p>
            <a:pPr marL="0" indent="0">
              <a:buNone/>
            </a:pPr>
            <a:r>
              <a:rPr lang="it-IT" dirty="0"/>
              <a:t>• un insieme coerente di Azioni Connesse sulle Tecnologie Marine, in materia di innovazione e formazione, in riferimento al Programma INDUSTRIA 2015, che tra l’altro prevedevano lo sviluppo di Linee Guida per la formazione settoriale</a:t>
            </a:r>
            <a:endParaRPr lang="it-IT" dirty="0"/>
          </a:p>
        </p:txBody>
      </p:sp>
    </p:spTree>
    <p:extLst>
      <p:ext uri="{BB962C8B-B14F-4D97-AF65-F5344CB8AC3E}">
        <p14:creationId xmlns:p14="http://schemas.microsoft.com/office/powerpoint/2010/main" val="606663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Programmazione nazionale (4)</a:t>
            </a:r>
            <a:endParaRPr lang="it-IT" dirty="0"/>
          </a:p>
        </p:txBody>
      </p:sp>
      <p:sp>
        <p:nvSpPr>
          <p:cNvPr id="3" name="Segnaposto contenuto 2"/>
          <p:cNvSpPr>
            <a:spLocks noGrp="1"/>
          </p:cNvSpPr>
          <p:nvPr>
            <p:ph idx="1"/>
          </p:nvPr>
        </p:nvSpPr>
        <p:spPr/>
        <p:txBody>
          <a:bodyPr>
            <a:normAutofit fontScale="77500" lnSpcReduction="20000"/>
          </a:bodyPr>
          <a:lstStyle/>
          <a:p>
            <a:pPr marL="0" indent="0">
              <a:buNone/>
            </a:pPr>
            <a:r>
              <a:rPr lang="it-IT" dirty="0"/>
              <a:t>La PTNM considera i Distretti ad Alta Tecnologia lo strumento prioritario di sviluppo delle proprie iniziative, auspicando la loro messa in rete. </a:t>
            </a:r>
            <a:r>
              <a:rPr lang="it-IT" dirty="0" smtClean="0"/>
              <a:t>Alcuni </a:t>
            </a:r>
            <a:r>
              <a:rPr lang="it-IT" dirty="0"/>
              <a:t>Distretti di riferimento sono:</a:t>
            </a:r>
          </a:p>
          <a:p>
            <a:pPr marL="0" indent="0">
              <a:buNone/>
            </a:pPr>
            <a:r>
              <a:rPr lang="it-IT" dirty="0"/>
              <a:t>•	Distretto tecnologico siciliano sui trasporti navali commerciali e da diporto</a:t>
            </a:r>
          </a:p>
          <a:p>
            <a:pPr marL="0" indent="0">
              <a:buNone/>
            </a:pPr>
            <a:r>
              <a:rPr lang="it-IT" dirty="0"/>
              <a:t>•	Distretto tecnologico navale e nautico del Friuli Venezia Giulia</a:t>
            </a:r>
          </a:p>
          <a:p>
            <a:pPr marL="0" indent="0">
              <a:buNone/>
            </a:pPr>
            <a:r>
              <a:rPr lang="it-IT" dirty="0"/>
              <a:t>•	Distretto tecnologico del mare delle Marche</a:t>
            </a:r>
          </a:p>
          <a:p>
            <a:pPr marL="0" indent="0">
              <a:buNone/>
            </a:pPr>
            <a:r>
              <a:rPr lang="it-IT" dirty="0"/>
              <a:t>•	Distretto ligure delle tecnologie marine</a:t>
            </a:r>
          </a:p>
          <a:p>
            <a:pPr marL="0" indent="0">
              <a:buNone/>
            </a:pPr>
            <a:r>
              <a:rPr lang="it-IT" dirty="0"/>
              <a:t>•	Distretto tecnologico campano sui materiali compositi e polimerici</a:t>
            </a:r>
          </a:p>
          <a:p>
            <a:pPr marL="0" indent="0">
              <a:buNone/>
            </a:pPr>
            <a:r>
              <a:rPr lang="it-IT" dirty="0"/>
              <a:t>•	Distretto tecnologico ligure sui sistemi intelligenti integrati.</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239870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priorità strategiche</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Ambiziose </a:t>
            </a:r>
            <a:r>
              <a:rPr lang="it-IT" dirty="0"/>
              <a:t>ma realistiche</a:t>
            </a:r>
          </a:p>
          <a:p>
            <a:r>
              <a:rPr lang="it-IT" dirty="0"/>
              <a:t>Adeguate al territorio</a:t>
            </a:r>
          </a:p>
          <a:p>
            <a:r>
              <a:rPr lang="it-IT" dirty="0"/>
              <a:t>Coerenti con lo stato dell’arte scientifico e tecnologico</a:t>
            </a:r>
          </a:p>
          <a:p>
            <a:r>
              <a:rPr lang="it-IT" dirty="0"/>
              <a:t>Connesse alle sfide della società</a:t>
            </a:r>
          </a:p>
          <a:p>
            <a:r>
              <a:rPr lang="it-IT" dirty="0"/>
              <a:t>Conformi alle politiche europee (H2020)</a:t>
            </a:r>
          </a:p>
          <a:p>
            <a:endParaRPr lang="it-IT" dirty="0"/>
          </a:p>
          <a:p>
            <a:r>
              <a:rPr lang="it-IT" dirty="0"/>
              <a:t>Convergenti</a:t>
            </a:r>
          </a:p>
          <a:p>
            <a:endParaRPr lang="it-IT" dirty="0"/>
          </a:p>
          <a:p>
            <a:r>
              <a:rPr lang="it-IT" dirty="0"/>
              <a:t>Limitate nel numero (specializzazione)</a:t>
            </a:r>
          </a:p>
          <a:p>
            <a:endParaRPr lang="it-IT" dirty="0"/>
          </a:p>
        </p:txBody>
      </p:sp>
    </p:spTree>
    <p:extLst>
      <p:ext uri="{BB962C8B-B14F-4D97-AF65-F5344CB8AC3E}">
        <p14:creationId xmlns:p14="http://schemas.microsoft.com/office/powerpoint/2010/main" val="3742395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ALCUNE PRIORITA</a:t>
            </a:r>
            <a:r>
              <a:rPr lang="it-IT" dirty="0" smtClean="0"/>
              <a:t>’ – </a:t>
            </a:r>
            <a:r>
              <a:rPr lang="it-IT" i="1" dirty="0" smtClean="0"/>
              <a:t>DRAFT (1)</a:t>
            </a:r>
            <a:endParaRPr lang="it-IT" dirty="0"/>
          </a:p>
        </p:txBody>
      </p:sp>
      <p:sp>
        <p:nvSpPr>
          <p:cNvPr id="3" name="Segnaposto contenuto 2"/>
          <p:cNvSpPr>
            <a:spLocks noGrp="1"/>
          </p:cNvSpPr>
          <p:nvPr>
            <p:ph idx="1"/>
          </p:nvPr>
        </p:nvSpPr>
        <p:spPr>
          <a:xfrm>
            <a:off x="457200" y="2352261"/>
            <a:ext cx="8229600" cy="4150139"/>
          </a:xfrm>
        </p:spPr>
        <p:txBody>
          <a:bodyPr>
            <a:normAutofit fontScale="85000" lnSpcReduction="10000"/>
          </a:bodyPr>
          <a:lstStyle/>
          <a:p>
            <a:pPr lvl="0"/>
            <a:r>
              <a:rPr lang="it-IT" dirty="0"/>
              <a:t>Tecnologie per il monitoraggio persistente dell'ambiente marino e costiero, per la ricerca petrolifera, mineraria e per lo sfruttamento energetico;</a:t>
            </a:r>
          </a:p>
          <a:p>
            <a:pPr lvl="0"/>
            <a:r>
              <a:rPr lang="it-IT" dirty="0"/>
              <a:t>Tecnologie marine (</a:t>
            </a:r>
            <a:r>
              <a:rPr lang="it-IT" dirty="0" err="1"/>
              <a:t>dual</a:t>
            </a:r>
            <a:r>
              <a:rPr lang="it-IT" dirty="0"/>
              <a:t>-use ) per applicazioni civili e militari</a:t>
            </a:r>
            <a:r>
              <a:rPr lang="it-IT" dirty="0" smtClean="0"/>
              <a:t>.</a:t>
            </a:r>
          </a:p>
          <a:p>
            <a:pPr marL="0" lvl="0" indent="0">
              <a:buNone/>
            </a:pPr>
            <a:r>
              <a:rPr lang="it-IT" sz="2600" dirty="0"/>
              <a:t>Motivazioni: Il nostro Paese è strategicamente molto ben posizionato nel sistema europeo della ricerca a livello prototipale, ma con limiti evidenti nelle ricadute produttive ed occupazionali delle innovazioni di settore. Infatti, molti dispositivi utilizzati nei sistemi descritti (particolarmente i sensori) sono prodotti e commercializzati fuori dall’Europa; molte PMI italiane avrebbero una buona capacità di competere ma soffrono della mancata produzione di brevetti, internazionalizzazione, validazione del prodotto.</a:t>
            </a:r>
            <a:endParaRPr lang="it-IT" sz="2600" dirty="0"/>
          </a:p>
        </p:txBody>
      </p:sp>
    </p:spTree>
    <p:extLst>
      <p:ext uri="{BB962C8B-B14F-4D97-AF65-F5344CB8AC3E}">
        <p14:creationId xmlns:p14="http://schemas.microsoft.com/office/powerpoint/2010/main" val="4362374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ALCUNE PRIORITA</a:t>
            </a:r>
            <a:r>
              <a:rPr lang="it-IT" dirty="0" smtClean="0"/>
              <a:t>’ – </a:t>
            </a:r>
            <a:r>
              <a:rPr lang="it-IT" i="1" dirty="0" smtClean="0"/>
              <a:t>DRAFT </a:t>
            </a:r>
            <a:r>
              <a:rPr lang="it-IT" i="1" dirty="0" smtClean="0"/>
              <a:t>(2)</a:t>
            </a:r>
            <a:endParaRPr lang="it-IT" dirty="0"/>
          </a:p>
        </p:txBody>
      </p:sp>
      <p:sp>
        <p:nvSpPr>
          <p:cNvPr id="3" name="Segnaposto contenuto 2"/>
          <p:cNvSpPr>
            <a:spLocks noGrp="1"/>
          </p:cNvSpPr>
          <p:nvPr>
            <p:ph idx="1"/>
          </p:nvPr>
        </p:nvSpPr>
        <p:spPr>
          <a:xfrm>
            <a:off x="457200" y="2352261"/>
            <a:ext cx="8229600" cy="4150139"/>
          </a:xfrm>
        </p:spPr>
        <p:txBody>
          <a:bodyPr>
            <a:normAutofit fontScale="85000" lnSpcReduction="20000"/>
          </a:bodyPr>
          <a:lstStyle/>
          <a:p>
            <a:pPr lvl="0"/>
            <a:r>
              <a:rPr lang="it-IT" dirty="0"/>
              <a:t>Componenti, sistemi e mezzi per monitoraggio ambientale, pericolosità dei fondali marini, protezione delle coste, servizi di intervento ambientale, sorveglianza costiera, sicurezza in mare;</a:t>
            </a:r>
          </a:p>
          <a:p>
            <a:pPr lvl="0"/>
            <a:r>
              <a:rPr lang="it-IT" dirty="0"/>
              <a:t>Componenti, sistemi e mezzi off-shore per lo sfruttamento delle risorse energetiche e geologiche;</a:t>
            </a:r>
          </a:p>
          <a:p>
            <a:pPr marL="0" lvl="0" indent="0">
              <a:buNone/>
            </a:pPr>
            <a:r>
              <a:rPr lang="it-IT" dirty="0"/>
              <a:t>(Attività complementari a quelle della mobilità via mare).</a:t>
            </a:r>
          </a:p>
          <a:p>
            <a:pPr marL="0" lvl="0" indent="0">
              <a:buNone/>
            </a:pPr>
            <a:r>
              <a:rPr lang="it-IT" sz="2600" dirty="0" smtClean="0"/>
              <a:t>Motivazioni</a:t>
            </a:r>
            <a:r>
              <a:rPr lang="it-IT" sz="2600" dirty="0"/>
              <a:t>: Occorre capitalizzare sull’esistenza di centri di ricerca nazionali di comprovata eccellenza che agiscono in collaborazione con le principali (grandi) industrie del settore navale e “</a:t>
            </a:r>
            <a:r>
              <a:rPr lang="it-IT" sz="2600" dirty="0" err="1"/>
              <a:t>dual</a:t>
            </a:r>
            <a:r>
              <a:rPr lang="it-IT" sz="2600" dirty="0"/>
              <a:t> use”, non limitandosi alle sole attività di ricerca e sviluppo di dimostratori tecnologici ma arrivando fino allo stadio di produzione, per trarre vantaggio dalla qualità e ottimizzazione dei nuovi processi e </a:t>
            </a:r>
            <a:r>
              <a:rPr lang="it-IT" sz="2600" dirty="0" smtClean="0"/>
              <a:t>prototipi.</a:t>
            </a:r>
            <a:endParaRPr lang="it-IT" sz="2600" dirty="0"/>
          </a:p>
        </p:txBody>
      </p:sp>
    </p:spTree>
    <p:extLst>
      <p:ext uri="{BB962C8B-B14F-4D97-AF65-F5344CB8AC3E}">
        <p14:creationId xmlns:p14="http://schemas.microsoft.com/office/powerpoint/2010/main" val="30131173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ALCUNE PRIORITA</a:t>
            </a:r>
            <a:r>
              <a:rPr lang="it-IT" dirty="0" smtClean="0"/>
              <a:t>’ – </a:t>
            </a:r>
            <a:r>
              <a:rPr lang="it-IT" i="1" dirty="0" smtClean="0"/>
              <a:t>DRAFT </a:t>
            </a:r>
            <a:r>
              <a:rPr lang="it-IT" i="1" dirty="0" smtClean="0"/>
              <a:t>(3)</a:t>
            </a:r>
            <a:endParaRPr lang="it-IT" dirty="0"/>
          </a:p>
        </p:txBody>
      </p:sp>
      <p:sp>
        <p:nvSpPr>
          <p:cNvPr id="3" name="Segnaposto contenuto 2"/>
          <p:cNvSpPr>
            <a:spLocks noGrp="1"/>
          </p:cNvSpPr>
          <p:nvPr>
            <p:ph idx="1"/>
          </p:nvPr>
        </p:nvSpPr>
        <p:spPr>
          <a:xfrm>
            <a:off x="457200" y="2352261"/>
            <a:ext cx="8229600" cy="4150139"/>
          </a:xfrm>
        </p:spPr>
        <p:txBody>
          <a:bodyPr>
            <a:normAutofit fontScale="77500" lnSpcReduction="20000"/>
          </a:bodyPr>
          <a:lstStyle/>
          <a:p>
            <a:pPr lvl="0"/>
            <a:r>
              <a:rPr lang="it-IT" dirty="0" smtClean="0"/>
              <a:t>Progettazione </a:t>
            </a:r>
            <a:r>
              <a:rPr lang="it-IT" dirty="0"/>
              <a:t>idonea al </a:t>
            </a:r>
            <a:r>
              <a:rPr lang="it-IT" dirty="0" err="1"/>
              <a:t>disassembling</a:t>
            </a:r>
            <a:r>
              <a:rPr lang="it-IT" dirty="0"/>
              <a:t> /</a:t>
            </a:r>
            <a:r>
              <a:rPr lang="it-IT" dirty="0" err="1"/>
              <a:t>dismantling</a:t>
            </a:r>
            <a:r>
              <a:rPr lang="it-IT" dirty="0"/>
              <a:t> (DFDD)</a:t>
            </a:r>
          </a:p>
          <a:p>
            <a:pPr lvl="0"/>
            <a:r>
              <a:rPr lang="it-IT" dirty="0" smtClean="0"/>
              <a:t>Qualità </a:t>
            </a:r>
            <a:r>
              <a:rPr lang="it-IT" dirty="0"/>
              <a:t>abitativa, living room: vibrazione e rumore (</a:t>
            </a:r>
            <a:r>
              <a:rPr lang="it-IT" dirty="0" err="1"/>
              <a:t>Noise</a:t>
            </a:r>
            <a:r>
              <a:rPr lang="it-IT" dirty="0"/>
              <a:t> </a:t>
            </a:r>
            <a:r>
              <a:rPr lang="it-IT" dirty="0" err="1"/>
              <a:t>Mitigation</a:t>
            </a:r>
            <a:r>
              <a:rPr lang="it-IT" dirty="0"/>
              <a:t>)</a:t>
            </a:r>
          </a:p>
          <a:p>
            <a:pPr lvl="0"/>
            <a:r>
              <a:rPr lang="it-IT" dirty="0" smtClean="0"/>
              <a:t>Sistemi </a:t>
            </a:r>
            <a:r>
              <a:rPr lang="it-IT" dirty="0"/>
              <a:t>di propulsione a ridotto impatto ambientale (</a:t>
            </a:r>
            <a:r>
              <a:rPr lang="it-IT" dirty="0" err="1"/>
              <a:t>Next</a:t>
            </a:r>
            <a:r>
              <a:rPr lang="it-IT" dirty="0"/>
              <a:t> Generation </a:t>
            </a:r>
            <a:r>
              <a:rPr lang="it-IT" dirty="0" err="1"/>
              <a:t>Propulsors</a:t>
            </a:r>
            <a:r>
              <a:rPr lang="it-IT" dirty="0"/>
              <a:t>)</a:t>
            </a:r>
          </a:p>
          <a:p>
            <a:pPr lvl="0"/>
            <a:r>
              <a:rPr lang="it-IT" dirty="0" smtClean="0"/>
              <a:t>Gestione </a:t>
            </a:r>
            <a:r>
              <a:rPr lang="it-IT" dirty="0"/>
              <a:t>integrata ed “intelligente” degli impianti e delle strumentazioni a bordo</a:t>
            </a:r>
          </a:p>
          <a:p>
            <a:pPr lvl="0"/>
            <a:r>
              <a:rPr lang="it-IT" dirty="0" err="1" smtClean="0"/>
              <a:t>Optimised</a:t>
            </a:r>
            <a:r>
              <a:rPr lang="it-IT" dirty="0" smtClean="0"/>
              <a:t> </a:t>
            </a:r>
            <a:r>
              <a:rPr lang="it-IT" dirty="0"/>
              <a:t>Energy Management</a:t>
            </a:r>
          </a:p>
          <a:p>
            <a:pPr marL="0" lvl="0" indent="0">
              <a:buNone/>
            </a:pPr>
            <a:r>
              <a:rPr lang="it-IT" dirty="0" smtClean="0"/>
              <a:t>(</a:t>
            </a:r>
            <a:r>
              <a:rPr lang="it-IT" dirty="0"/>
              <a:t>Attività </a:t>
            </a:r>
            <a:r>
              <a:rPr lang="it-IT" dirty="0" smtClean="0"/>
              <a:t>direttamente riferibili alla cantieristica e nautica da diporto)</a:t>
            </a:r>
            <a:r>
              <a:rPr lang="it-IT" dirty="0"/>
              <a:t>.</a:t>
            </a:r>
          </a:p>
          <a:p>
            <a:pPr marL="0" lvl="0" indent="0">
              <a:buNone/>
            </a:pPr>
            <a:r>
              <a:rPr lang="it-IT" sz="2600" dirty="0" smtClean="0"/>
              <a:t>Motivazioni</a:t>
            </a:r>
            <a:r>
              <a:rPr lang="it-IT" sz="2600" dirty="0"/>
              <a:t>: </a:t>
            </a:r>
            <a:r>
              <a:rPr lang="it-IT" sz="2600" dirty="0" smtClean="0"/>
              <a:t>Rilevanza strategica della navalmeccanica e della produzione diportistica per l’economia nazionale. Necessità di seguire e accompagnare i trend di mercato, con particolare riferimento al “</a:t>
            </a:r>
            <a:r>
              <a:rPr lang="it-IT" sz="2600" dirty="0" err="1" smtClean="0"/>
              <a:t>repair</a:t>
            </a:r>
            <a:r>
              <a:rPr lang="it-IT" sz="2600" dirty="0" smtClean="0"/>
              <a:t> &amp; </a:t>
            </a:r>
            <a:r>
              <a:rPr lang="it-IT" sz="2600" dirty="0" err="1" smtClean="0"/>
              <a:t>refit</a:t>
            </a:r>
            <a:r>
              <a:rPr lang="it-IT" sz="2600" dirty="0" smtClean="0"/>
              <a:t>” che funge da cuscinetto dopo il crollo delle commesse per nuove imbarcazioni.</a:t>
            </a:r>
            <a:endParaRPr lang="it-IT" sz="2600" dirty="0"/>
          </a:p>
        </p:txBody>
      </p:sp>
    </p:spTree>
    <p:extLst>
      <p:ext uri="{BB962C8B-B14F-4D97-AF65-F5344CB8AC3E}">
        <p14:creationId xmlns:p14="http://schemas.microsoft.com/office/powerpoint/2010/main" val="22208880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OBIETTIVI</a:t>
            </a:r>
            <a:endParaRPr lang="it-IT" dirty="0"/>
          </a:p>
        </p:txBody>
      </p:sp>
      <p:sp>
        <p:nvSpPr>
          <p:cNvPr id="3" name="Segnaposto contenuto 2"/>
          <p:cNvSpPr>
            <a:spLocks noGrp="1"/>
          </p:cNvSpPr>
          <p:nvPr>
            <p:ph idx="1"/>
          </p:nvPr>
        </p:nvSpPr>
        <p:spPr/>
        <p:txBody>
          <a:bodyPr/>
          <a:lstStyle/>
          <a:p>
            <a:r>
              <a:rPr lang="it-IT" dirty="0" smtClean="0"/>
              <a:t>Fornire elementi per la selezione delle priorità della Regione Siciliana</a:t>
            </a:r>
          </a:p>
          <a:p>
            <a:r>
              <a:rPr lang="it-IT" dirty="0" smtClean="0"/>
              <a:t>Condividere orientamenti tecnologici sul tema  </a:t>
            </a:r>
          </a:p>
          <a:p>
            <a:pPr lvl="1"/>
            <a:r>
              <a:rPr lang="it-IT" dirty="0" smtClean="0"/>
              <a:t>A livello europeo</a:t>
            </a:r>
          </a:p>
          <a:p>
            <a:pPr lvl="1"/>
            <a:r>
              <a:rPr lang="it-IT" dirty="0" smtClean="0"/>
              <a:t>A livello nazionale</a:t>
            </a:r>
          </a:p>
          <a:p>
            <a:endParaRPr lang="it-IT" dirty="0"/>
          </a:p>
        </p:txBody>
      </p:sp>
    </p:spTree>
    <p:extLst>
      <p:ext uri="{BB962C8B-B14F-4D97-AF65-F5344CB8AC3E}">
        <p14:creationId xmlns:p14="http://schemas.microsoft.com/office/powerpoint/2010/main" val="57243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ALTRE CONSIDERAZIONI</a:t>
            </a:r>
            <a:endParaRPr lang="it-IT" dirty="0"/>
          </a:p>
        </p:txBody>
      </p:sp>
      <p:sp>
        <p:nvSpPr>
          <p:cNvPr id="3" name="Segnaposto contenuto 2"/>
          <p:cNvSpPr>
            <a:spLocks noGrp="1"/>
          </p:cNvSpPr>
          <p:nvPr>
            <p:ph idx="1"/>
          </p:nvPr>
        </p:nvSpPr>
        <p:spPr/>
        <p:txBody>
          <a:bodyPr>
            <a:normAutofit fontScale="85000" lnSpcReduction="20000"/>
          </a:bodyPr>
          <a:lstStyle/>
          <a:p>
            <a:r>
              <a:rPr lang="it-IT" dirty="0"/>
              <a:t>La politica nazionale in materia di portualità ha influenza sullo sviluppo atteso del settore cantieristico. </a:t>
            </a:r>
          </a:p>
          <a:p>
            <a:r>
              <a:rPr lang="it-IT" dirty="0"/>
              <a:t>La proprietà pubblica di alcune grandi aziende (anche dell’industria militare o </a:t>
            </a:r>
            <a:r>
              <a:rPr lang="it-IT" dirty="0" err="1"/>
              <a:t>dual</a:t>
            </a:r>
            <a:r>
              <a:rPr lang="it-IT" dirty="0"/>
              <a:t>-use) può determinare l’evoluzione strategica dei settori interessati, con particolare riferimento alla creazione di un sistema di PMI specializzato nelle tecnologie </a:t>
            </a:r>
            <a:r>
              <a:rPr lang="it-IT" dirty="0" smtClean="0"/>
              <a:t>marine.</a:t>
            </a:r>
          </a:p>
          <a:p>
            <a:r>
              <a:rPr lang="it-IT" dirty="0"/>
              <a:t>Considerata l’affinità con il settore Difesa, si ravvisa un possibile ruolo strategico per la domanda pubblica come veicolo di finanziamento e promotore di innovazione nel sub-dominio delle tecnologie marine. </a:t>
            </a:r>
          </a:p>
          <a:p>
            <a:endParaRPr lang="it-IT" dirty="0"/>
          </a:p>
        </p:txBody>
      </p:sp>
    </p:spTree>
    <p:extLst>
      <p:ext uri="{BB962C8B-B14F-4D97-AF65-F5344CB8AC3E}">
        <p14:creationId xmlns:p14="http://schemas.microsoft.com/office/powerpoint/2010/main" val="2054619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682879" y="1345852"/>
            <a:ext cx="7823167" cy="5512148"/>
          </a:xfrm>
          <a:prstGeom prst="rect">
            <a:avLst/>
          </a:prstGeom>
        </p:spPr>
      </p:pic>
    </p:spTree>
    <p:extLst>
      <p:ext uri="{BB962C8B-B14F-4D97-AF65-F5344CB8AC3E}">
        <p14:creationId xmlns:p14="http://schemas.microsoft.com/office/powerpoint/2010/main" val="31476807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r>
              <a:rPr lang="it-IT" dirty="0" smtClean="0"/>
              <a:t>Grazie per la cortese attenzione</a:t>
            </a:r>
          </a:p>
          <a:p>
            <a:pPr marL="0" indent="0" algn="ctr">
              <a:buNone/>
            </a:pPr>
            <a:endParaRPr lang="it-IT" dirty="0" smtClean="0"/>
          </a:p>
          <a:p>
            <a:pPr marL="0" indent="0" algn="ctr">
              <a:buNone/>
            </a:pPr>
            <a:r>
              <a:rPr lang="it-IT" sz="2000" dirty="0" smtClean="0"/>
              <a:t>Francesco Molinari, </a:t>
            </a:r>
            <a:r>
              <a:rPr lang="it-IT" sz="2000" dirty="0" err="1" smtClean="0"/>
              <a:t>mail@francescomolinari.it</a:t>
            </a:r>
            <a:endParaRPr lang="it-IT" sz="2000" dirty="0"/>
          </a:p>
        </p:txBody>
      </p:sp>
    </p:spTree>
    <p:extLst>
      <p:ext uri="{BB962C8B-B14F-4D97-AF65-F5344CB8AC3E}">
        <p14:creationId xmlns:p14="http://schemas.microsoft.com/office/powerpoint/2010/main" val="32172528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AGENDA</a:t>
            </a:r>
            <a:endParaRPr lang="it-IT" dirty="0"/>
          </a:p>
        </p:txBody>
      </p:sp>
      <p:sp>
        <p:nvSpPr>
          <p:cNvPr id="3" name="Segnaposto contenuto 2"/>
          <p:cNvSpPr>
            <a:spLocks noGrp="1"/>
          </p:cNvSpPr>
          <p:nvPr>
            <p:ph idx="1"/>
          </p:nvPr>
        </p:nvSpPr>
        <p:spPr/>
        <p:txBody>
          <a:bodyPr/>
          <a:lstStyle/>
          <a:p>
            <a:r>
              <a:rPr lang="it-IT" dirty="0"/>
              <a:t>Il perimetro (di massima) dell’area di specializzazione</a:t>
            </a:r>
          </a:p>
          <a:p>
            <a:r>
              <a:rPr lang="it-IT" dirty="0" smtClean="0"/>
              <a:t>Il </a:t>
            </a:r>
            <a:r>
              <a:rPr lang="it-IT" dirty="0" smtClean="0"/>
              <a:t>contesto (metodologico e tecnico-scientifico) della fase di identificazione delle priorità</a:t>
            </a:r>
          </a:p>
          <a:p>
            <a:r>
              <a:rPr lang="it-IT" dirty="0" smtClean="0"/>
              <a:t>Tendenze ed orientamenti</a:t>
            </a:r>
          </a:p>
          <a:p>
            <a:pPr lvl="1"/>
            <a:r>
              <a:rPr lang="it-IT" dirty="0" smtClean="0"/>
              <a:t>Europei</a:t>
            </a:r>
          </a:p>
          <a:p>
            <a:pPr lvl="1"/>
            <a:r>
              <a:rPr lang="it-IT" dirty="0" smtClean="0"/>
              <a:t>Nazionali</a:t>
            </a:r>
          </a:p>
          <a:p>
            <a:pPr marL="457200" lvl="1" indent="0">
              <a:buNone/>
            </a:pPr>
            <a:endParaRPr lang="it-IT" dirty="0"/>
          </a:p>
        </p:txBody>
      </p:sp>
    </p:spTree>
    <p:extLst>
      <p:ext uri="{BB962C8B-B14F-4D97-AF65-F5344CB8AC3E}">
        <p14:creationId xmlns:p14="http://schemas.microsoft.com/office/powerpoint/2010/main" val="14679570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PERIMETRO</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Sistema produttivo legato al mare, composto da:</a:t>
            </a:r>
          </a:p>
          <a:p>
            <a:pPr lvl="1"/>
            <a:r>
              <a:rPr lang="it-IT" dirty="0" smtClean="0"/>
              <a:t>settore </a:t>
            </a:r>
            <a:r>
              <a:rPr lang="it-IT" dirty="0"/>
              <a:t>ittico, </a:t>
            </a:r>
          </a:p>
          <a:p>
            <a:pPr lvl="1"/>
            <a:r>
              <a:rPr lang="it-IT" dirty="0" smtClean="0"/>
              <a:t>estrattivo </a:t>
            </a:r>
            <a:r>
              <a:rPr lang="it-IT" dirty="0"/>
              <a:t>marino, </a:t>
            </a:r>
            <a:endParaRPr lang="it-IT" dirty="0" smtClean="0"/>
          </a:p>
          <a:p>
            <a:pPr lvl="1"/>
            <a:r>
              <a:rPr lang="it-IT" dirty="0" smtClean="0"/>
              <a:t>turismo</a:t>
            </a:r>
            <a:r>
              <a:rPr lang="it-IT" dirty="0"/>
              <a:t>, </a:t>
            </a:r>
            <a:endParaRPr lang="it-IT" dirty="0" smtClean="0"/>
          </a:p>
          <a:p>
            <a:pPr lvl="1"/>
            <a:r>
              <a:rPr lang="it-IT" dirty="0" smtClean="0"/>
              <a:t>cantieristica </a:t>
            </a:r>
            <a:r>
              <a:rPr lang="it-IT" dirty="0"/>
              <a:t>e nautica da </a:t>
            </a:r>
            <a:r>
              <a:rPr lang="it-IT" dirty="0" smtClean="0"/>
              <a:t>diporto</a:t>
            </a:r>
          </a:p>
          <a:p>
            <a:pPr lvl="1"/>
            <a:r>
              <a:rPr lang="it-IT" dirty="0" smtClean="0"/>
              <a:t>trasporti </a:t>
            </a:r>
            <a:r>
              <a:rPr lang="it-IT" dirty="0"/>
              <a:t>e </a:t>
            </a:r>
            <a:r>
              <a:rPr lang="it-IT" dirty="0" smtClean="0"/>
              <a:t>logistica</a:t>
            </a:r>
            <a:r>
              <a:rPr lang="it-IT" dirty="0"/>
              <a:t>, </a:t>
            </a:r>
            <a:endParaRPr lang="it-IT" dirty="0" smtClean="0"/>
          </a:p>
          <a:p>
            <a:pPr lvl="1"/>
            <a:r>
              <a:rPr lang="it-IT" dirty="0" smtClean="0"/>
              <a:t>attività connesse di </a:t>
            </a:r>
            <a:r>
              <a:rPr lang="it-IT" dirty="0"/>
              <a:t>ricerca, regolamentazione e tutela </a:t>
            </a:r>
            <a:r>
              <a:rPr lang="it-IT" dirty="0" smtClean="0"/>
              <a:t>ambientale.</a:t>
            </a:r>
          </a:p>
          <a:p>
            <a:r>
              <a:rPr lang="it-IT" dirty="0"/>
              <a:t>circa 211 mila imprese con 800 mila occupati e un valore aggiunto prodotto nel 2011 di circa 41 miliardi di euro, pari al 2,9% del totale nazionale (</a:t>
            </a:r>
            <a:r>
              <a:rPr lang="it-IT" dirty="0" smtClean="0"/>
              <a:t>fonte: Rapporto </a:t>
            </a:r>
            <a:r>
              <a:rPr lang="it-IT" dirty="0" err="1" smtClean="0"/>
              <a:t>Unioncamere</a:t>
            </a:r>
            <a:r>
              <a:rPr lang="it-IT" dirty="0" smtClean="0"/>
              <a:t> 2013)</a:t>
            </a:r>
            <a:endParaRPr lang="it-IT" dirty="0" smtClean="0"/>
          </a:p>
          <a:p>
            <a:pPr marL="857250" lvl="2" indent="0">
              <a:buNone/>
            </a:pPr>
            <a:endParaRPr lang="it-IT" dirty="0"/>
          </a:p>
        </p:txBody>
      </p:sp>
    </p:spTree>
    <p:extLst>
      <p:ext uri="{BB962C8B-B14F-4D97-AF65-F5344CB8AC3E}">
        <p14:creationId xmlns:p14="http://schemas.microsoft.com/office/powerpoint/2010/main" val="11328134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CONTESTO</a:t>
            </a:r>
            <a:endParaRPr lang="it-IT" dirty="0"/>
          </a:p>
        </p:txBody>
      </p:sp>
      <p:sp>
        <p:nvSpPr>
          <p:cNvPr id="3" name="Segnaposto contenuto 2"/>
          <p:cNvSpPr>
            <a:spLocks noGrp="1"/>
          </p:cNvSpPr>
          <p:nvPr>
            <p:ph idx="1"/>
          </p:nvPr>
        </p:nvSpPr>
        <p:spPr/>
        <p:txBody>
          <a:bodyPr/>
          <a:lstStyle/>
          <a:p>
            <a:r>
              <a:rPr lang="it-IT" dirty="0" smtClean="0"/>
              <a:t>S3</a:t>
            </a:r>
          </a:p>
          <a:p>
            <a:r>
              <a:rPr lang="it-IT" dirty="0" smtClean="0"/>
              <a:t>H2020 e altri programmi europei</a:t>
            </a:r>
          </a:p>
          <a:p>
            <a:r>
              <a:rPr lang="it-IT" dirty="0" err="1" smtClean="0"/>
              <a:t>KETs</a:t>
            </a:r>
            <a:endParaRPr lang="it-IT" dirty="0" smtClean="0"/>
          </a:p>
          <a:p>
            <a:r>
              <a:rPr lang="it-IT" dirty="0" smtClean="0"/>
              <a:t>Programmazione nazionale</a:t>
            </a:r>
            <a:endParaRPr lang="it-IT" dirty="0"/>
          </a:p>
        </p:txBody>
      </p:sp>
    </p:spTree>
    <p:extLst>
      <p:ext uri="{BB962C8B-B14F-4D97-AF65-F5344CB8AC3E}">
        <p14:creationId xmlns:p14="http://schemas.microsoft.com/office/powerpoint/2010/main" val="13128822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STRATEGIA DI SPECIALIZZAZIONE INTELLIGENTE</a:t>
            </a:r>
            <a:endParaRPr lang="it-IT" dirty="0"/>
          </a:p>
        </p:txBody>
      </p:sp>
      <p:sp>
        <p:nvSpPr>
          <p:cNvPr id="3" name="Segnaposto contenuto 2"/>
          <p:cNvSpPr>
            <a:spLocks noGrp="1"/>
          </p:cNvSpPr>
          <p:nvPr>
            <p:ph idx="1"/>
          </p:nvPr>
        </p:nvSpPr>
        <p:spPr/>
        <p:txBody>
          <a:bodyPr/>
          <a:lstStyle/>
          <a:p>
            <a:r>
              <a:rPr lang="it-IT" dirty="0" smtClean="0"/>
              <a:t>Selezione di ambiti di intervento limitati</a:t>
            </a:r>
          </a:p>
          <a:p>
            <a:r>
              <a:rPr lang="it-IT" dirty="0" smtClean="0"/>
              <a:t>Approccio bottom-up e top-down</a:t>
            </a:r>
          </a:p>
          <a:p>
            <a:r>
              <a:rPr lang="it-IT" dirty="0" smtClean="0"/>
              <a:t>Stretta connessione con il territorio di riferimento</a:t>
            </a:r>
          </a:p>
          <a:p>
            <a:r>
              <a:rPr lang="it-IT" dirty="0" smtClean="0"/>
              <a:t>Processo condiviso a livello europeo</a:t>
            </a:r>
            <a:endParaRPr lang="it-IT" dirty="0"/>
          </a:p>
        </p:txBody>
      </p:sp>
    </p:spTree>
    <p:extLst>
      <p:ext uri="{BB962C8B-B14F-4D97-AF65-F5344CB8AC3E}">
        <p14:creationId xmlns:p14="http://schemas.microsoft.com/office/powerpoint/2010/main" val="3548526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cstate="print"/>
          <a:srcRect/>
          <a:stretch>
            <a:fillRect/>
          </a:stretch>
        </p:blipFill>
        <p:spPr bwMode="auto">
          <a:xfrm>
            <a:off x="5835162" y="3573464"/>
            <a:ext cx="2025162" cy="1298575"/>
          </a:xfrm>
          <a:prstGeom prst="rect">
            <a:avLst/>
          </a:prstGeom>
          <a:noFill/>
          <a:ln w="9525">
            <a:noFill/>
            <a:miter lim="800000"/>
            <a:headEnd/>
            <a:tailEnd/>
          </a:ln>
        </p:spPr>
      </p:pic>
      <p:sp>
        <p:nvSpPr>
          <p:cNvPr id="2" name="Titolo 1"/>
          <p:cNvSpPr>
            <a:spLocks noGrp="1"/>
          </p:cNvSpPr>
          <p:nvPr>
            <p:ph type="title" idx="4294967295"/>
          </p:nvPr>
        </p:nvSpPr>
        <p:spPr>
          <a:xfrm>
            <a:off x="0" y="333375"/>
            <a:ext cx="8229600" cy="1143000"/>
          </a:xfrm>
          <a:prstGeom prst="rect">
            <a:avLst/>
          </a:prstGeom>
        </p:spPr>
        <p:txBody>
          <a:bodyPr rtlCol="0">
            <a:normAutofit fontScale="90000"/>
          </a:bodyPr>
          <a:lstStyle/>
          <a:p>
            <a:pPr>
              <a:spcAft>
                <a:spcPts val="600"/>
              </a:spcAft>
              <a:defRPr/>
            </a:pPr>
            <a:r>
              <a:rPr lang="it-IT" dirty="0" smtClean="0"/>
              <a:t/>
            </a:r>
            <a:br>
              <a:rPr lang="it-IT" dirty="0" smtClean="0"/>
            </a:br>
            <a:r>
              <a:rPr lang="it-IT" dirty="0" smtClean="0"/>
              <a:t/>
            </a:r>
            <a:br>
              <a:rPr lang="it-IT" dirty="0" smtClean="0"/>
            </a:br>
            <a:r>
              <a:rPr lang="it-IT" dirty="0" smtClean="0"/>
              <a:t/>
            </a:r>
            <a:br>
              <a:rPr lang="it-IT" dirty="0" smtClean="0"/>
            </a:br>
            <a:r>
              <a:rPr lang="it-IT" sz="3600" dirty="0" smtClean="0"/>
              <a:t/>
            </a:r>
            <a:br>
              <a:rPr lang="it-IT" sz="3600" dirty="0" smtClean="0"/>
            </a:br>
            <a:r>
              <a:rPr lang="it-IT" sz="3600" dirty="0" smtClean="0"/>
              <a:t> </a:t>
            </a:r>
            <a:br>
              <a:rPr lang="it-IT" sz="3600" dirty="0" smtClean="0"/>
            </a:br>
            <a:r>
              <a:rPr lang="it-IT" sz="3600" dirty="0" smtClean="0"/>
              <a:t/>
            </a:r>
            <a:br>
              <a:rPr lang="it-IT" sz="3600" dirty="0" smtClean="0"/>
            </a:br>
            <a:endParaRPr lang="it-IT" sz="3100" i="1" dirty="0"/>
          </a:p>
        </p:txBody>
      </p:sp>
      <p:graphicFrame>
        <p:nvGraphicFramePr>
          <p:cNvPr id="7" name="Diagramma 6"/>
          <p:cNvGraphicFramePr/>
          <p:nvPr>
            <p:extLst>
              <p:ext uri="{D42A27DB-BD31-4B8C-83A1-F6EECF244321}">
                <p14:modId xmlns:p14="http://schemas.microsoft.com/office/powerpoint/2010/main" val="1150485525"/>
              </p:ext>
            </p:extLst>
          </p:nvPr>
        </p:nvGraphicFramePr>
        <p:xfrm>
          <a:off x="583865" y="1700808"/>
          <a:ext cx="7112175"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ma 7"/>
          <p:cNvGraphicFramePr/>
          <p:nvPr/>
        </p:nvGraphicFramePr>
        <p:xfrm>
          <a:off x="1315023" y="1174940"/>
          <a:ext cx="6134878" cy="5543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Rettangolo 3"/>
          <p:cNvSpPr/>
          <p:nvPr/>
        </p:nvSpPr>
        <p:spPr>
          <a:xfrm>
            <a:off x="517282" y="620713"/>
            <a:ext cx="8043496" cy="1015663"/>
          </a:xfrm>
          <a:prstGeom prst="rect">
            <a:avLst/>
          </a:prstGeom>
        </p:spPr>
        <p:txBody>
          <a:bodyPr>
            <a:spAutoFit/>
          </a:bodyPr>
          <a:lstStyle/>
          <a:p>
            <a:pPr>
              <a:defRPr/>
            </a:pPr>
            <a:endParaRPr lang="it-IT" sz="2400" dirty="0">
              <a:solidFill>
                <a:schemeClr val="tx1"/>
              </a:solidFill>
              <a:latin typeface="Calibri" panose="020F0502020204030204" pitchFamily="34" charset="0"/>
              <a:ea typeface="+mj-ea"/>
              <a:cs typeface="+mj-cs"/>
            </a:endParaRPr>
          </a:p>
          <a:p>
            <a:pPr algn="ctr">
              <a:lnSpc>
                <a:spcPct val="80000"/>
              </a:lnSpc>
              <a:defRPr/>
            </a:pPr>
            <a:r>
              <a:rPr lang="it-IT" sz="2000" b="1" dirty="0" smtClean="0">
                <a:solidFill>
                  <a:schemeClr val="accent2"/>
                </a:solidFill>
                <a:effectLst>
                  <a:outerShdw blurRad="38100" dist="38100" dir="2700000" algn="tl">
                    <a:srgbClr val="C0C0C0"/>
                  </a:outerShdw>
                </a:effectLst>
                <a:latin typeface="Neo Sans Std Medium" pitchFamily="34" charset="0"/>
              </a:rPr>
              <a:t>   I 6 </a:t>
            </a:r>
            <a:r>
              <a:rPr lang="it-IT" sz="2000" b="1" dirty="0">
                <a:solidFill>
                  <a:schemeClr val="accent2"/>
                </a:solidFill>
                <a:effectLst>
                  <a:outerShdw blurRad="38100" dist="38100" dir="2700000" algn="tl">
                    <a:srgbClr val="C0C0C0"/>
                  </a:outerShdw>
                </a:effectLst>
                <a:latin typeface="Neo Sans Std Medium" pitchFamily="34" charset="0"/>
              </a:rPr>
              <a:t>passi per costruire la </a:t>
            </a:r>
            <a:r>
              <a:rPr lang="it-IT" sz="2000" b="1" dirty="0" smtClean="0">
                <a:solidFill>
                  <a:schemeClr val="accent2"/>
                </a:solidFill>
                <a:effectLst>
                  <a:outerShdw blurRad="38100" dist="38100" dir="2700000" algn="tl">
                    <a:srgbClr val="C0C0C0"/>
                  </a:outerShdw>
                </a:effectLst>
                <a:latin typeface="Neo Sans Std Medium" pitchFamily="34" charset="0"/>
              </a:rPr>
              <a:t>Smart </a:t>
            </a:r>
            <a:r>
              <a:rPr lang="it-IT" sz="2000" b="1" dirty="0">
                <a:solidFill>
                  <a:schemeClr val="accent2"/>
                </a:solidFill>
                <a:effectLst>
                  <a:outerShdw blurRad="38100" dist="38100" dir="2700000" algn="tl">
                    <a:srgbClr val="C0C0C0"/>
                  </a:outerShdw>
                </a:effectLst>
                <a:latin typeface="Neo Sans Std Medium" pitchFamily="34" charset="0"/>
              </a:rPr>
              <a:t>Specialisation Strategy Sicilia</a:t>
            </a:r>
            <a:r>
              <a:rPr lang="en-US" sz="2000" b="1" dirty="0">
                <a:solidFill>
                  <a:schemeClr val="accent2"/>
                </a:solidFill>
                <a:effectLst>
                  <a:outerShdw blurRad="38100" dist="38100" dir="2700000" algn="tl">
                    <a:srgbClr val="C0C0C0"/>
                  </a:outerShdw>
                </a:effectLst>
                <a:latin typeface="Neo Sans Std Medium" pitchFamily="34" charset="0"/>
              </a:rPr>
              <a:t>… </a:t>
            </a:r>
            <a:r>
              <a:rPr lang="en-US" sz="2400" b="1" dirty="0">
                <a:solidFill>
                  <a:schemeClr val="accent2"/>
                </a:solidFill>
                <a:effectLst>
                  <a:outerShdw blurRad="38100" dist="38100" dir="2700000" algn="tl">
                    <a:srgbClr val="C0C0C0"/>
                  </a:outerShdw>
                </a:effectLst>
                <a:latin typeface="Neo Sans Std Medium" pitchFamily="34" charset="0"/>
              </a:rPr>
              <a:t/>
            </a:r>
            <a:br>
              <a:rPr lang="en-US" sz="2400" b="1" dirty="0">
                <a:solidFill>
                  <a:schemeClr val="accent2"/>
                </a:solidFill>
                <a:effectLst>
                  <a:outerShdw blurRad="38100" dist="38100" dir="2700000" algn="tl">
                    <a:srgbClr val="C0C0C0"/>
                  </a:outerShdw>
                </a:effectLst>
                <a:latin typeface="Neo Sans Std Medium" pitchFamily="34" charset="0"/>
              </a:rPr>
            </a:br>
            <a:endParaRPr lang="it-IT" sz="2400" b="1" dirty="0">
              <a:solidFill>
                <a:schemeClr val="accent2"/>
              </a:solidFill>
              <a:effectLst>
                <a:outerShdw blurRad="38100" dist="38100" dir="2700000" algn="tl">
                  <a:srgbClr val="C0C0C0"/>
                </a:outerShdw>
              </a:effectLst>
              <a:latin typeface="Neo Sans Std Medium" pitchFamily="34" charset="0"/>
            </a:endParaRPr>
          </a:p>
        </p:txBody>
      </p:sp>
      <p:graphicFrame>
        <p:nvGraphicFramePr>
          <p:cNvPr id="15" name="Diagramma 14"/>
          <p:cNvGraphicFramePr/>
          <p:nvPr/>
        </p:nvGraphicFramePr>
        <p:xfrm>
          <a:off x="914974" y="1340768"/>
          <a:ext cx="7696904" cy="86409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3" name="Ovale 2"/>
          <p:cNvSpPr/>
          <p:nvPr/>
        </p:nvSpPr>
        <p:spPr>
          <a:xfrm>
            <a:off x="254000" y="4865085"/>
            <a:ext cx="5099538" cy="118409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471330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HORIZON 2020 – LE GRANDI SFIDE DELLA SOCIETA’</a:t>
            </a:r>
            <a:endParaRPr lang="it-IT" dirty="0"/>
          </a:p>
        </p:txBody>
      </p:sp>
      <p:pic>
        <p:nvPicPr>
          <p:cNvPr id="5" name="Immagine 4" descr="Schermata 2014-04-27 alle 12.18.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333" y="2365724"/>
            <a:ext cx="7483145" cy="4147419"/>
          </a:xfrm>
          <a:prstGeom prst="rect">
            <a:avLst/>
          </a:prstGeom>
        </p:spPr>
      </p:pic>
      <p:sp>
        <p:nvSpPr>
          <p:cNvPr id="8" name="Freccia sinistra 7"/>
          <p:cNvSpPr/>
          <p:nvPr/>
        </p:nvSpPr>
        <p:spPr>
          <a:xfrm>
            <a:off x="4801297" y="4581182"/>
            <a:ext cx="754762" cy="2995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Freccia sinistra 8"/>
          <p:cNvSpPr/>
          <p:nvPr/>
        </p:nvSpPr>
        <p:spPr>
          <a:xfrm>
            <a:off x="6975208" y="5047224"/>
            <a:ext cx="754762" cy="299541"/>
          </a:xfrm>
          <a:prstGeom prst="leftArrow">
            <a:avLst/>
          </a:prstGeom>
          <a:solidFill>
            <a:schemeClr val="accent1">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Freccia sinistra 5"/>
          <p:cNvSpPr/>
          <p:nvPr/>
        </p:nvSpPr>
        <p:spPr>
          <a:xfrm>
            <a:off x="4278772" y="4120308"/>
            <a:ext cx="754762" cy="299541"/>
          </a:xfrm>
          <a:prstGeom prst="leftArrow">
            <a:avLst/>
          </a:prstGeom>
          <a:solidFill>
            <a:schemeClr val="accent1">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Freccia sinistra 6"/>
          <p:cNvSpPr/>
          <p:nvPr/>
        </p:nvSpPr>
        <p:spPr>
          <a:xfrm>
            <a:off x="4583581" y="3663153"/>
            <a:ext cx="754762" cy="2995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Freccia sinistra 9"/>
          <p:cNvSpPr/>
          <p:nvPr/>
        </p:nvSpPr>
        <p:spPr>
          <a:xfrm>
            <a:off x="7729970" y="5961624"/>
            <a:ext cx="754762" cy="299541"/>
          </a:xfrm>
          <a:prstGeom prst="leftArrow">
            <a:avLst/>
          </a:prstGeom>
          <a:solidFill>
            <a:schemeClr val="accent1">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43134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KEY ENABLING TECHNOLOGIES</a:t>
            </a:r>
            <a:endParaRPr lang="it-IT" dirty="0"/>
          </a:p>
        </p:txBody>
      </p:sp>
      <p:sp>
        <p:nvSpPr>
          <p:cNvPr id="3" name="Segnaposto contenuto 2"/>
          <p:cNvSpPr>
            <a:spLocks noGrp="1"/>
          </p:cNvSpPr>
          <p:nvPr>
            <p:ph idx="1"/>
          </p:nvPr>
        </p:nvSpPr>
        <p:spPr/>
        <p:txBody>
          <a:bodyPr>
            <a:normAutofit lnSpcReduction="10000"/>
          </a:bodyPr>
          <a:lstStyle/>
          <a:p>
            <a:r>
              <a:rPr lang="it-IT" dirty="0" smtClean="0"/>
              <a:t>Nanotecnologie</a:t>
            </a:r>
          </a:p>
          <a:p>
            <a:r>
              <a:rPr lang="it-IT" dirty="0" smtClean="0"/>
              <a:t>Micro e nano elettronica</a:t>
            </a:r>
          </a:p>
          <a:p>
            <a:r>
              <a:rPr lang="it-IT" dirty="0" smtClean="0"/>
              <a:t>Biotecnologie industriali</a:t>
            </a:r>
          </a:p>
          <a:p>
            <a:r>
              <a:rPr lang="it-IT" dirty="0" smtClean="0"/>
              <a:t>Fotonica</a:t>
            </a:r>
          </a:p>
          <a:p>
            <a:r>
              <a:rPr lang="it-IT" dirty="0" smtClean="0"/>
              <a:t>Materiali avanzati</a:t>
            </a:r>
          </a:p>
          <a:p>
            <a:r>
              <a:rPr lang="it-IT" dirty="0" smtClean="0"/>
              <a:t>Sistemi di produzione avanzati</a:t>
            </a:r>
          </a:p>
          <a:p>
            <a:r>
              <a:rPr lang="it-IT" dirty="0" smtClean="0"/>
              <a:t>(ICT)</a:t>
            </a:r>
            <a:endParaRPr lang="it-IT" dirty="0"/>
          </a:p>
        </p:txBody>
      </p:sp>
      <p:sp>
        <p:nvSpPr>
          <p:cNvPr id="4" name="Freccia sinistra 3"/>
          <p:cNvSpPr/>
          <p:nvPr/>
        </p:nvSpPr>
        <p:spPr>
          <a:xfrm>
            <a:off x="4588473" y="3203452"/>
            <a:ext cx="754762" cy="2995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Freccia sinistra 4"/>
          <p:cNvSpPr/>
          <p:nvPr/>
        </p:nvSpPr>
        <p:spPr>
          <a:xfrm>
            <a:off x="3558164" y="4618115"/>
            <a:ext cx="754762" cy="2995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Freccia sinistra 5"/>
          <p:cNvSpPr/>
          <p:nvPr/>
        </p:nvSpPr>
        <p:spPr>
          <a:xfrm>
            <a:off x="5343235" y="5089825"/>
            <a:ext cx="754762" cy="2995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Freccia sinistra 7"/>
          <p:cNvSpPr/>
          <p:nvPr/>
        </p:nvSpPr>
        <p:spPr>
          <a:xfrm>
            <a:off x="1685638" y="5561304"/>
            <a:ext cx="754762" cy="2995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Freccia sinistra 8"/>
          <p:cNvSpPr/>
          <p:nvPr/>
        </p:nvSpPr>
        <p:spPr>
          <a:xfrm>
            <a:off x="3507137" y="2759705"/>
            <a:ext cx="754762" cy="2995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Freccia sinistra 9"/>
          <p:cNvSpPr/>
          <p:nvPr/>
        </p:nvSpPr>
        <p:spPr>
          <a:xfrm>
            <a:off x="4595729" y="3682426"/>
            <a:ext cx="754762" cy="2995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421634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10464</TotalTime>
  <Words>1576</Words>
  <Application>Microsoft Macintosh PowerPoint</Application>
  <PresentationFormat>Presentazione su schermo (4:3)</PresentationFormat>
  <Paragraphs>143</Paragraphs>
  <Slides>22</Slides>
  <Notes>2</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Tema di Office</vt:lpstr>
      <vt:lpstr>REGIONE SICILIANA VERSO LA STRATEGIA REGIONALE DELL’INNOVAZIONE 2014-2020   TAVOLO TEMATICO  “ECONOMIA DEL MARE”</vt:lpstr>
      <vt:lpstr>OBIETTIVI</vt:lpstr>
      <vt:lpstr>AGENDA</vt:lpstr>
      <vt:lpstr>PERIMETRO</vt:lpstr>
      <vt:lpstr>CONTESTO</vt:lpstr>
      <vt:lpstr>STRATEGIA DI SPECIALIZZAZIONE INTELLIGENTE</vt:lpstr>
      <vt:lpstr>       </vt:lpstr>
      <vt:lpstr>HORIZON 2020 – LE GRANDI SFIDE DELLA SOCIETA’</vt:lpstr>
      <vt:lpstr>KEY ENABLING TECHNOLOGIES</vt:lpstr>
      <vt:lpstr>La Comunicazione della Commissione europea intitolata “Crescita blu: opportunità per una crescita sostenibile dei settori marino e marittimo” (13.9.2012)</vt:lpstr>
      <vt:lpstr>La nuova iniziativa europea “LeaderSHIP 2020”, con riferimento al settore della cantieristica</vt:lpstr>
      <vt:lpstr>Programmazione nazionale (1)</vt:lpstr>
      <vt:lpstr>Programmazione nazionale (2)</vt:lpstr>
      <vt:lpstr>Programmazione nazionale (3)</vt:lpstr>
      <vt:lpstr>Programmazione nazionale (4)</vt:lpstr>
      <vt:lpstr>Le priorità strategiche</vt:lpstr>
      <vt:lpstr>ALCUNE PRIORITA’ – DRAFT (1)</vt:lpstr>
      <vt:lpstr>ALCUNE PRIORITA’ – DRAFT (2)</vt:lpstr>
      <vt:lpstr>ALCUNE PRIORITA’ – DRAFT (3)</vt:lpstr>
      <vt:lpstr>ALTRE CONSIDERAZIONI</vt:lpstr>
      <vt:lpstr>Presentazione di PowerPoint</vt:lpstr>
      <vt:lpstr>Presentazione di PowerPoint</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subject/>
  <dc:creator>Francesco Molinari</dc:creator>
  <cp:keywords/>
  <dc:description/>
  <cp:lastModifiedBy>Francesco Molinari</cp:lastModifiedBy>
  <cp:revision>59</cp:revision>
  <dcterms:created xsi:type="dcterms:W3CDTF">2014-04-27T08:12:53Z</dcterms:created>
  <dcterms:modified xsi:type="dcterms:W3CDTF">2014-05-08T06:32:41Z</dcterms:modified>
  <cp:category/>
</cp:coreProperties>
</file>