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9" r:id="rId5"/>
    <p:sldId id="260" r:id="rId6"/>
    <p:sldId id="266" r:id="rId7"/>
    <p:sldId id="269" r:id="rId8"/>
    <p:sldId id="261" r:id="rId9"/>
    <p:sldId id="263" r:id="rId10"/>
    <p:sldId id="274" r:id="rId11"/>
    <p:sldId id="275" r:id="rId12"/>
    <p:sldId id="286" r:id="rId13"/>
    <p:sldId id="288" r:id="rId14"/>
    <p:sldId id="270" r:id="rId15"/>
    <p:sldId id="271" r:id="rId16"/>
    <p:sldId id="272" r:id="rId17"/>
    <p:sldId id="267" r:id="rId18"/>
    <p:sldId id="265" r:id="rId19"/>
    <p:sldId id="284" r:id="rId20"/>
    <p:sldId id="280" r:id="rId21"/>
    <p:sldId id="283" r:id="rId22"/>
    <p:sldId id="285" r:id="rId23"/>
    <p:sldId id="287" r:id="rId24"/>
    <p:sldId id="282" r:id="rId25"/>
    <p:sldId id="278" r:id="rId2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40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707398-2836-45BF-A88C-31885FFA3FA2}" type="doc">
      <dgm:prSet loTypeId="urn:microsoft.com/office/officeart/2005/8/layout/bProcess4" loCatId="process" qsTypeId="urn:microsoft.com/office/officeart/2005/8/quickstyle/simple2" qsCatId="simple" csTypeId="urn:microsoft.com/office/officeart/2005/8/colors/colorful1#2" csCatId="colorful" phldr="1"/>
      <dgm:spPr/>
    </dgm:pt>
    <dgm:pt modelId="{4DD8DFAC-EB95-4B7B-AA22-B3FB2AA9DE45}">
      <dgm:prSet phldrT="[Testo]" custT="1"/>
      <dgm:spPr/>
      <dgm:t>
        <a:bodyPr/>
        <a:lstStyle/>
        <a:p>
          <a:r>
            <a:rPr lang="it-IT" sz="1400" b="1" dirty="0" smtClean="0">
              <a:effectLst/>
            </a:rPr>
            <a:t>Analisi di contesto</a:t>
          </a:r>
          <a:endParaRPr lang="it-IT" sz="1400" b="1" dirty="0">
            <a:effectLst/>
          </a:endParaRPr>
        </a:p>
      </dgm:t>
    </dgm:pt>
    <dgm:pt modelId="{52E1CC1C-AB56-48A8-9EC6-18433F624427}" type="parTrans" cxnId="{B89740F6-A776-4685-BA0C-29AA603D3221}">
      <dgm:prSet/>
      <dgm:spPr/>
      <dgm:t>
        <a:bodyPr/>
        <a:lstStyle/>
        <a:p>
          <a:endParaRPr lang="it-IT"/>
        </a:p>
      </dgm:t>
    </dgm:pt>
    <dgm:pt modelId="{3E4741AF-FFDD-41BB-A89E-B1B90D43B6A6}" type="sibTrans" cxnId="{B89740F6-A776-4685-BA0C-29AA603D3221}">
      <dgm:prSet/>
      <dgm:spPr/>
      <dgm:t>
        <a:bodyPr/>
        <a:lstStyle/>
        <a:p>
          <a:endParaRPr lang="it-IT"/>
        </a:p>
      </dgm:t>
    </dgm:pt>
    <dgm:pt modelId="{61BCB2BF-6520-4614-B098-D36640B26094}">
      <dgm:prSet phldrT="[Testo]" custT="1"/>
      <dgm:spPr/>
      <dgm:t>
        <a:bodyPr/>
        <a:lstStyle/>
        <a:p>
          <a:r>
            <a:rPr lang="it-IT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Governance</a:t>
          </a:r>
        </a:p>
      </dgm:t>
    </dgm:pt>
    <dgm:pt modelId="{18D39108-B4A7-4D6B-880C-30B9C8E9F15B}" type="parTrans" cxnId="{836D0DA3-E73D-4659-AC04-00DEF3566AE8}">
      <dgm:prSet/>
      <dgm:spPr/>
      <dgm:t>
        <a:bodyPr/>
        <a:lstStyle/>
        <a:p>
          <a:endParaRPr lang="it-IT"/>
        </a:p>
      </dgm:t>
    </dgm:pt>
    <dgm:pt modelId="{B7EAB892-9B0B-499E-AEBC-79BA83988C94}" type="sibTrans" cxnId="{836D0DA3-E73D-4659-AC04-00DEF3566AE8}">
      <dgm:prSet/>
      <dgm:spPr/>
      <dgm:t>
        <a:bodyPr/>
        <a:lstStyle/>
        <a:p>
          <a:endParaRPr lang="it-IT"/>
        </a:p>
      </dgm:t>
    </dgm:pt>
    <dgm:pt modelId="{231D861D-5167-47DA-8D5E-64BAB0BC4312}">
      <dgm:prSet phldrT="[Testo]" custT="1"/>
      <dgm:spPr/>
      <dgm:t>
        <a:bodyPr/>
        <a:lstStyle/>
        <a:p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Visione del futuro</a:t>
          </a:r>
          <a:endParaRPr lang="it-IT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06709D-6271-4B4D-8796-80679E812D71}" type="parTrans" cxnId="{D82F74BE-3E1A-48E0-A15C-C54059B0826E}">
      <dgm:prSet/>
      <dgm:spPr/>
      <dgm:t>
        <a:bodyPr/>
        <a:lstStyle/>
        <a:p>
          <a:endParaRPr lang="it-IT"/>
        </a:p>
      </dgm:t>
    </dgm:pt>
    <dgm:pt modelId="{DA8A53D8-8C61-49FC-8403-F9E0EA42BB60}" type="sibTrans" cxnId="{D82F74BE-3E1A-48E0-A15C-C54059B0826E}">
      <dgm:prSet/>
      <dgm:spPr/>
      <dgm:t>
        <a:bodyPr/>
        <a:lstStyle/>
        <a:p>
          <a:endParaRPr lang="it-IT"/>
        </a:p>
      </dgm:t>
    </dgm:pt>
    <dgm:pt modelId="{FDCF86A5-63D3-4415-B4D8-5B9FAA1B3FFD}">
      <dgm:prSet phldrT="[Testo]" custT="1"/>
      <dgm:spPr/>
      <dgm:t>
        <a:bodyPr/>
        <a:lstStyle/>
        <a:p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Selezione delle priorità</a:t>
          </a:r>
          <a:endParaRPr lang="it-IT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6775A9-1424-4A5C-A1F2-1B6AC0BB0EA3}" type="parTrans" cxnId="{4E4FFEF5-05E3-445B-AC1C-CCBCFEDF74A5}">
      <dgm:prSet/>
      <dgm:spPr/>
      <dgm:t>
        <a:bodyPr/>
        <a:lstStyle/>
        <a:p>
          <a:endParaRPr lang="it-IT"/>
        </a:p>
      </dgm:t>
    </dgm:pt>
    <dgm:pt modelId="{D6B729B4-21B2-4CCF-A310-251447940813}" type="sibTrans" cxnId="{4E4FFEF5-05E3-445B-AC1C-CCBCFEDF74A5}">
      <dgm:prSet/>
      <dgm:spPr/>
      <dgm:t>
        <a:bodyPr/>
        <a:lstStyle/>
        <a:p>
          <a:endParaRPr lang="it-IT"/>
        </a:p>
      </dgm:t>
    </dgm:pt>
    <dgm:pt modelId="{55C8BC85-58C8-4A73-BBE3-C69BABCDC941}">
      <dgm:prSet phldrT="[Testo]" custT="1"/>
      <dgm:spPr/>
      <dgm:t>
        <a:bodyPr/>
        <a:lstStyle/>
        <a:p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Policy mix</a:t>
          </a:r>
          <a:endParaRPr lang="it-IT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AE14C6-621D-4004-9A94-24961074EF8A}" type="parTrans" cxnId="{57778A95-5E95-41EB-B33A-9CDE154C5863}">
      <dgm:prSet/>
      <dgm:spPr/>
      <dgm:t>
        <a:bodyPr/>
        <a:lstStyle/>
        <a:p>
          <a:endParaRPr lang="it-IT"/>
        </a:p>
      </dgm:t>
    </dgm:pt>
    <dgm:pt modelId="{1A27972E-009B-4E05-B61E-63960DD743D8}" type="sibTrans" cxnId="{57778A95-5E95-41EB-B33A-9CDE154C5863}">
      <dgm:prSet/>
      <dgm:spPr/>
      <dgm:t>
        <a:bodyPr/>
        <a:lstStyle/>
        <a:p>
          <a:endParaRPr lang="it-IT"/>
        </a:p>
      </dgm:t>
    </dgm:pt>
    <dgm:pt modelId="{EB6A4A10-3329-41FE-9569-623D5F74B1A8}">
      <dgm:prSet phldrT="[Testo]" custT="1"/>
      <dgm:spPr/>
      <dgm:t>
        <a:bodyPr/>
        <a:lstStyle/>
        <a:p>
          <a:pPr algn="ctr"/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Monitoraggio</a:t>
          </a:r>
        </a:p>
        <a:p>
          <a:pPr algn="ctr"/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valutazione</a:t>
          </a:r>
          <a:endParaRPr lang="it-IT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297D5-678B-498B-83C3-1506CC0BBFA5}" type="parTrans" cxnId="{A0124835-3E71-4094-9837-651A0BBC478B}">
      <dgm:prSet/>
      <dgm:spPr/>
      <dgm:t>
        <a:bodyPr/>
        <a:lstStyle/>
        <a:p>
          <a:endParaRPr lang="it-IT"/>
        </a:p>
      </dgm:t>
    </dgm:pt>
    <dgm:pt modelId="{44D7C7BF-6A6F-4973-B604-F8ACD0C28EC9}" type="sibTrans" cxnId="{A0124835-3E71-4094-9837-651A0BBC478B}">
      <dgm:prSet/>
      <dgm:spPr/>
      <dgm:t>
        <a:bodyPr/>
        <a:lstStyle/>
        <a:p>
          <a:endParaRPr lang="it-IT"/>
        </a:p>
      </dgm:t>
    </dgm:pt>
    <dgm:pt modelId="{3159DE4D-B0DF-4313-9EDF-F8FAFA25652B}">
      <dgm:prSet phldrT="[Testo]" custT="1"/>
      <dgm:spPr/>
      <dgm:t>
        <a:bodyPr/>
        <a:lstStyle/>
        <a:p>
          <a:pPr algn="ctr"/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Elaborazione Strategia</a:t>
          </a:r>
          <a:endParaRPr lang="it-IT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B43961-9597-4627-9EE5-6F9A82F0906F}" type="parTrans" cxnId="{48CB7977-A43D-48E9-B940-940E27CCD7BC}">
      <dgm:prSet/>
      <dgm:spPr/>
      <dgm:t>
        <a:bodyPr/>
        <a:lstStyle/>
        <a:p>
          <a:endParaRPr lang="it-IT"/>
        </a:p>
      </dgm:t>
    </dgm:pt>
    <dgm:pt modelId="{C2A7B9C2-0CAD-4D43-BA7F-5E51B111D819}" type="sibTrans" cxnId="{48CB7977-A43D-48E9-B940-940E27CCD7BC}">
      <dgm:prSet/>
      <dgm:spPr/>
      <dgm:t>
        <a:bodyPr/>
        <a:lstStyle/>
        <a:p>
          <a:endParaRPr lang="it-IT"/>
        </a:p>
      </dgm:t>
    </dgm:pt>
    <dgm:pt modelId="{19362FF8-1254-4F03-9EA2-62F7F1DA85CF}" type="pres">
      <dgm:prSet presAssocID="{2B707398-2836-45BF-A88C-31885FFA3FA2}" presName="Name0" presStyleCnt="0">
        <dgm:presLayoutVars>
          <dgm:dir/>
          <dgm:resizeHandles/>
        </dgm:presLayoutVars>
      </dgm:prSet>
      <dgm:spPr/>
    </dgm:pt>
    <dgm:pt modelId="{DCC7DA9B-52DD-4C93-8C5B-3DDA65A483E0}" type="pres">
      <dgm:prSet presAssocID="{4DD8DFAC-EB95-4B7B-AA22-B3FB2AA9DE45}" presName="compNode" presStyleCnt="0"/>
      <dgm:spPr/>
    </dgm:pt>
    <dgm:pt modelId="{EF2AB99A-6032-476E-864E-C85845F4BD6D}" type="pres">
      <dgm:prSet presAssocID="{4DD8DFAC-EB95-4B7B-AA22-B3FB2AA9DE45}" presName="dummyConnPt" presStyleCnt="0"/>
      <dgm:spPr/>
    </dgm:pt>
    <dgm:pt modelId="{1390020B-6AC0-445D-970B-601FDE336465}" type="pres">
      <dgm:prSet presAssocID="{4DD8DFAC-EB95-4B7B-AA22-B3FB2AA9DE4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53B222-DE67-45D0-8A49-C7CCDD1FE9D1}" type="pres">
      <dgm:prSet presAssocID="{3E4741AF-FFDD-41BB-A89E-B1B90D43B6A6}" presName="sibTrans" presStyleLbl="bgSibTrans2D1" presStyleIdx="0" presStyleCnt="6"/>
      <dgm:spPr/>
      <dgm:t>
        <a:bodyPr/>
        <a:lstStyle/>
        <a:p>
          <a:endParaRPr lang="it-IT"/>
        </a:p>
      </dgm:t>
    </dgm:pt>
    <dgm:pt modelId="{79380042-9389-40A2-94CA-5B2D48F08667}" type="pres">
      <dgm:prSet presAssocID="{61BCB2BF-6520-4614-B098-D36640B26094}" presName="compNode" presStyleCnt="0"/>
      <dgm:spPr/>
    </dgm:pt>
    <dgm:pt modelId="{0F388E44-A8E8-4612-B654-D7B993CFD164}" type="pres">
      <dgm:prSet presAssocID="{61BCB2BF-6520-4614-B098-D36640B26094}" presName="dummyConnPt" presStyleCnt="0"/>
      <dgm:spPr/>
    </dgm:pt>
    <dgm:pt modelId="{C750D032-CF0D-417E-8414-7628E56EBA8A}" type="pres">
      <dgm:prSet presAssocID="{61BCB2BF-6520-4614-B098-D36640B2609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01BDBF9-0591-44DF-AB08-AA8464EF03D9}" type="pres">
      <dgm:prSet presAssocID="{B7EAB892-9B0B-499E-AEBC-79BA83988C94}" presName="sibTrans" presStyleLbl="bgSibTrans2D1" presStyleIdx="1" presStyleCnt="6"/>
      <dgm:spPr/>
      <dgm:t>
        <a:bodyPr/>
        <a:lstStyle/>
        <a:p>
          <a:endParaRPr lang="it-IT"/>
        </a:p>
      </dgm:t>
    </dgm:pt>
    <dgm:pt modelId="{15AE5795-B96C-4435-90B8-1C161195A4F4}" type="pres">
      <dgm:prSet presAssocID="{231D861D-5167-47DA-8D5E-64BAB0BC4312}" presName="compNode" presStyleCnt="0"/>
      <dgm:spPr/>
    </dgm:pt>
    <dgm:pt modelId="{32C3911B-6401-4AE1-871E-E7E0D7E5DBC4}" type="pres">
      <dgm:prSet presAssocID="{231D861D-5167-47DA-8D5E-64BAB0BC4312}" presName="dummyConnPt" presStyleCnt="0"/>
      <dgm:spPr/>
    </dgm:pt>
    <dgm:pt modelId="{D4A6D7C8-CDAD-45D2-892B-4F864BA53999}" type="pres">
      <dgm:prSet presAssocID="{231D861D-5167-47DA-8D5E-64BAB0BC431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B03B6E-61DB-4975-BD8B-92FA84865E96}" type="pres">
      <dgm:prSet presAssocID="{DA8A53D8-8C61-49FC-8403-F9E0EA42BB60}" presName="sibTrans" presStyleLbl="bgSibTrans2D1" presStyleIdx="2" presStyleCnt="6"/>
      <dgm:spPr/>
      <dgm:t>
        <a:bodyPr/>
        <a:lstStyle/>
        <a:p>
          <a:endParaRPr lang="it-IT"/>
        </a:p>
      </dgm:t>
    </dgm:pt>
    <dgm:pt modelId="{82F5599A-FCE9-485B-97C0-E0309D072401}" type="pres">
      <dgm:prSet presAssocID="{FDCF86A5-63D3-4415-B4D8-5B9FAA1B3FFD}" presName="compNode" presStyleCnt="0"/>
      <dgm:spPr/>
    </dgm:pt>
    <dgm:pt modelId="{C7FDA0EC-B3CD-4CB9-96C9-1AA898EE53DF}" type="pres">
      <dgm:prSet presAssocID="{FDCF86A5-63D3-4415-B4D8-5B9FAA1B3FFD}" presName="dummyConnPt" presStyleCnt="0"/>
      <dgm:spPr/>
    </dgm:pt>
    <dgm:pt modelId="{F531FC79-6CC7-4F33-9A20-3CCC88308D5B}" type="pres">
      <dgm:prSet presAssocID="{FDCF86A5-63D3-4415-B4D8-5B9FAA1B3FF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297AFC-E4AF-4B31-8694-1D8433000B21}" type="pres">
      <dgm:prSet presAssocID="{D6B729B4-21B2-4CCF-A310-251447940813}" presName="sibTrans" presStyleLbl="bgSibTrans2D1" presStyleIdx="3" presStyleCnt="6"/>
      <dgm:spPr/>
      <dgm:t>
        <a:bodyPr/>
        <a:lstStyle/>
        <a:p>
          <a:endParaRPr lang="it-IT"/>
        </a:p>
      </dgm:t>
    </dgm:pt>
    <dgm:pt modelId="{2D7C6CE1-711A-430B-B3AB-B8E7EFC3043D}" type="pres">
      <dgm:prSet presAssocID="{55C8BC85-58C8-4A73-BBE3-C69BABCDC941}" presName="compNode" presStyleCnt="0"/>
      <dgm:spPr/>
    </dgm:pt>
    <dgm:pt modelId="{CA88A84B-5FC5-46EB-BBAB-0D068355E121}" type="pres">
      <dgm:prSet presAssocID="{55C8BC85-58C8-4A73-BBE3-C69BABCDC941}" presName="dummyConnPt" presStyleCnt="0"/>
      <dgm:spPr/>
    </dgm:pt>
    <dgm:pt modelId="{0D564305-AC15-441C-82B2-5B6234272C17}" type="pres">
      <dgm:prSet presAssocID="{55C8BC85-58C8-4A73-BBE3-C69BABCDC94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8928D6-E2A1-4BB9-8F71-BD81FA289758}" type="pres">
      <dgm:prSet presAssocID="{1A27972E-009B-4E05-B61E-63960DD743D8}" presName="sibTrans" presStyleLbl="bgSibTrans2D1" presStyleIdx="4" presStyleCnt="6"/>
      <dgm:spPr/>
      <dgm:t>
        <a:bodyPr/>
        <a:lstStyle/>
        <a:p>
          <a:endParaRPr lang="it-IT"/>
        </a:p>
      </dgm:t>
    </dgm:pt>
    <dgm:pt modelId="{602E38F5-736A-456E-9762-5C653E9614B3}" type="pres">
      <dgm:prSet presAssocID="{EB6A4A10-3329-41FE-9569-623D5F74B1A8}" presName="compNode" presStyleCnt="0"/>
      <dgm:spPr/>
    </dgm:pt>
    <dgm:pt modelId="{467112ED-5067-4C17-9524-02BF27DD3DA8}" type="pres">
      <dgm:prSet presAssocID="{EB6A4A10-3329-41FE-9569-623D5F74B1A8}" presName="dummyConnPt" presStyleCnt="0"/>
      <dgm:spPr/>
    </dgm:pt>
    <dgm:pt modelId="{936108AA-4934-46C0-BBF9-970347B1EF9B}" type="pres">
      <dgm:prSet presAssocID="{EB6A4A10-3329-41FE-9569-623D5F74B1A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840894-19CE-420D-9A9C-B438664866F7}" type="pres">
      <dgm:prSet presAssocID="{44D7C7BF-6A6F-4973-B604-F8ACD0C28EC9}" presName="sibTrans" presStyleLbl="bgSibTrans2D1" presStyleIdx="5" presStyleCnt="6"/>
      <dgm:spPr/>
      <dgm:t>
        <a:bodyPr/>
        <a:lstStyle/>
        <a:p>
          <a:endParaRPr lang="it-IT"/>
        </a:p>
      </dgm:t>
    </dgm:pt>
    <dgm:pt modelId="{45D6C9EE-F9C4-435D-A41C-9F681C619F6F}" type="pres">
      <dgm:prSet presAssocID="{3159DE4D-B0DF-4313-9EDF-F8FAFA25652B}" presName="compNode" presStyleCnt="0"/>
      <dgm:spPr/>
    </dgm:pt>
    <dgm:pt modelId="{C23C47B5-29B3-4063-90B7-AFBAF3EDCE49}" type="pres">
      <dgm:prSet presAssocID="{3159DE4D-B0DF-4313-9EDF-F8FAFA25652B}" presName="dummyConnPt" presStyleCnt="0"/>
      <dgm:spPr/>
    </dgm:pt>
    <dgm:pt modelId="{A7E1CC1E-F66C-4FA6-8CA8-E907DE54925D}" type="pres">
      <dgm:prSet presAssocID="{3159DE4D-B0DF-4313-9EDF-F8FAFA25652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77471C9-4C26-A044-B23F-028D547C55E9}" type="presOf" srcId="{1A27972E-009B-4E05-B61E-63960DD743D8}" destId="{1C8928D6-E2A1-4BB9-8F71-BD81FA289758}" srcOrd="0" destOrd="0" presId="urn:microsoft.com/office/officeart/2005/8/layout/bProcess4"/>
    <dgm:cxn modelId="{C0AEDC79-1020-3B4E-BEE7-7F34094B8633}" type="presOf" srcId="{2B707398-2836-45BF-A88C-31885FFA3FA2}" destId="{19362FF8-1254-4F03-9EA2-62F7F1DA85CF}" srcOrd="0" destOrd="0" presId="urn:microsoft.com/office/officeart/2005/8/layout/bProcess4"/>
    <dgm:cxn modelId="{AFC979F0-9317-C947-8661-917E0D44ECAF}" type="presOf" srcId="{61BCB2BF-6520-4614-B098-D36640B26094}" destId="{C750D032-CF0D-417E-8414-7628E56EBA8A}" srcOrd="0" destOrd="0" presId="urn:microsoft.com/office/officeart/2005/8/layout/bProcess4"/>
    <dgm:cxn modelId="{D1A622B2-297A-7B4C-953C-EFD5E7106959}" type="presOf" srcId="{3159DE4D-B0DF-4313-9EDF-F8FAFA25652B}" destId="{A7E1CC1E-F66C-4FA6-8CA8-E907DE54925D}" srcOrd="0" destOrd="0" presId="urn:microsoft.com/office/officeart/2005/8/layout/bProcess4"/>
    <dgm:cxn modelId="{43180F85-53C4-FF4E-95A5-F3F04D7C37C6}" type="presOf" srcId="{55C8BC85-58C8-4A73-BBE3-C69BABCDC941}" destId="{0D564305-AC15-441C-82B2-5B6234272C17}" srcOrd="0" destOrd="0" presId="urn:microsoft.com/office/officeart/2005/8/layout/bProcess4"/>
    <dgm:cxn modelId="{D82F74BE-3E1A-48E0-A15C-C54059B0826E}" srcId="{2B707398-2836-45BF-A88C-31885FFA3FA2}" destId="{231D861D-5167-47DA-8D5E-64BAB0BC4312}" srcOrd="2" destOrd="0" parTransId="{A206709D-6271-4B4D-8796-80679E812D71}" sibTransId="{DA8A53D8-8C61-49FC-8403-F9E0EA42BB60}"/>
    <dgm:cxn modelId="{647CC515-B6DC-E94B-B997-0793E5DC9669}" type="presOf" srcId="{3E4741AF-FFDD-41BB-A89E-B1B90D43B6A6}" destId="{6253B222-DE67-45D0-8A49-C7CCDD1FE9D1}" srcOrd="0" destOrd="0" presId="urn:microsoft.com/office/officeart/2005/8/layout/bProcess4"/>
    <dgm:cxn modelId="{23F3D507-6FD0-C045-A6D4-BD75893EED8A}" type="presOf" srcId="{EB6A4A10-3329-41FE-9569-623D5F74B1A8}" destId="{936108AA-4934-46C0-BBF9-970347B1EF9B}" srcOrd="0" destOrd="0" presId="urn:microsoft.com/office/officeart/2005/8/layout/bProcess4"/>
    <dgm:cxn modelId="{F1A6E3BD-005D-1A44-94B5-0D5DF0723006}" type="presOf" srcId="{B7EAB892-9B0B-499E-AEBC-79BA83988C94}" destId="{001BDBF9-0591-44DF-AB08-AA8464EF03D9}" srcOrd="0" destOrd="0" presId="urn:microsoft.com/office/officeart/2005/8/layout/bProcess4"/>
    <dgm:cxn modelId="{B89740F6-A776-4685-BA0C-29AA603D3221}" srcId="{2B707398-2836-45BF-A88C-31885FFA3FA2}" destId="{4DD8DFAC-EB95-4B7B-AA22-B3FB2AA9DE45}" srcOrd="0" destOrd="0" parTransId="{52E1CC1C-AB56-48A8-9EC6-18433F624427}" sibTransId="{3E4741AF-FFDD-41BB-A89E-B1B90D43B6A6}"/>
    <dgm:cxn modelId="{3C75D5CD-AA7C-1F49-BE61-3A8C5CCFE7BA}" type="presOf" srcId="{231D861D-5167-47DA-8D5E-64BAB0BC4312}" destId="{D4A6D7C8-CDAD-45D2-892B-4F864BA53999}" srcOrd="0" destOrd="0" presId="urn:microsoft.com/office/officeart/2005/8/layout/bProcess4"/>
    <dgm:cxn modelId="{D806B8CE-12C7-1D46-97E6-66A0E09EF09B}" type="presOf" srcId="{4DD8DFAC-EB95-4B7B-AA22-B3FB2AA9DE45}" destId="{1390020B-6AC0-445D-970B-601FDE336465}" srcOrd="0" destOrd="0" presId="urn:microsoft.com/office/officeart/2005/8/layout/bProcess4"/>
    <dgm:cxn modelId="{48CB7977-A43D-48E9-B940-940E27CCD7BC}" srcId="{2B707398-2836-45BF-A88C-31885FFA3FA2}" destId="{3159DE4D-B0DF-4313-9EDF-F8FAFA25652B}" srcOrd="6" destOrd="0" parTransId="{98B43961-9597-4627-9EE5-6F9A82F0906F}" sibTransId="{C2A7B9C2-0CAD-4D43-BA7F-5E51B111D819}"/>
    <dgm:cxn modelId="{887A156E-094E-7D4C-9EBB-504294D7F662}" type="presOf" srcId="{FDCF86A5-63D3-4415-B4D8-5B9FAA1B3FFD}" destId="{F531FC79-6CC7-4F33-9A20-3CCC88308D5B}" srcOrd="0" destOrd="0" presId="urn:microsoft.com/office/officeart/2005/8/layout/bProcess4"/>
    <dgm:cxn modelId="{4215A573-EFB6-0D48-90C7-B8F7FFE872FE}" type="presOf" srcId="{D6B729B4-21B2-4CCF-A310-251447940813}" destId="{EA297AFC-E4AF-4B31-8694-1D8433000B21}" srcOrd="0" destOrd="0" presId="urn:microsoft.com/office/officeart/2005/8/layout/bProcess4"/>
    <dgm:cxn modelId="{4E4FFEF5-05E3-445B-AC1C-CCBCFEDF74A5}" srcId="{2B707398-2836-45BF-A88C-31885FFA3FA2}" destId="{FDCF86A5-63D3-4415-B4D8-5B9FAA1B3FFD}" srcOrd="3" destOrd="0" parTransId="{2D6775A9-1424-4A5C-A1F2-1B6AC0BB0EA3}" sibTransId="{D6B729B4-21B2-4CCF-A310-251447940813}"/>
    <dgm:cxn modelId="{A0124835-3E71-4094-9837-651A0BBC478B}" srcId="{2B707398-2836-45BF-A88C-31885FFA3FA2}" destId="{EB6A4A10-3329-41FE-9569-623D5F74B1A8}" srcOrd="5" destOrd="0" parTransId="{C63297D5-678B-498B-83C3-1506CC0BBFA5}" sibTransId="{44D7C7BF-6A6F-4973-B604-F8ACD0C28EC9}"/>
    <dgm:cxn modelId="{4399E4CA-DC2C-4D4C-99DE-55A6043A1880}" type="presOf" srcId="{44D7C7BF-6A6F-4973-B604-F8ACD0C28EC9}" destId="{ED840894-19CE-420D-9A9C-B438664866F7}" srcOrd="0" destOrd="0" presId="urn:microsoft.com/office/officeart/2005/8/layout/bProcess4"/>
    <dgm:cxn modelId="{328D0768-AA90-8443-BD5F-F65CA2AECC52}" type="presOf" srcId="{DA8A53D8-8C61-49FC-8403-F9E0EA42BB60}" destId="{69B03B6E-61DB-4975-BD8B-92FA84865E96}" srcOrd="0" destOrd="0" presId="urn:microsoft.com/office/officeart/2005/8/layout/bProcess4"/>
    <dgm:cxn modelId="{57778A95-5E95-41EB-B33A-9CDE154C5863}" srcId="{2B707398-2836-45BF-A88C-31885FFA3FA2}" destId="{55C8BC85-58C8-4A73-BBE3-C69BABCDC941}" srcOrd="4" destOrd="0" parTransId="{E8AE14C6-621D-4004-9A94-24961074EF8A}" sibTransId="{1A27972E-009B-4E05-B61E-63960DD743D8}"/>
    <dgm:cxn modelId="{836D0DA3-E73D-4659-AC04-00DEF3566AE8}" srcId="{2B707398-2836-45BF-A88C-31885FFA3FA2}" destId="{61BCB2BF-6520-4614-B098-D36640B26094}" srcOrd="1" destOrd="0" parTransId="{18D39108-B4A7-4D6B-880C-30B9C8E9F15B}" sibTransId="{B7EAB892-9B0B-499E-AEBC-79BA83988C94}"/>
    <dgm:cxn modelId="{AF930178-1122-CE43-B8C2-6415D9C2CBA5}" type="presParOf" srcId="{19362FF8-1254-4F03-9EA2-62F7F1DA85CF}" destId="{DCC7DA9B-52DD-4C93-8C5B-3DDA65A483E0}" srcOrd="0" destOrd="0" presId="urn:microsoft.com/office/officeart/2005/8/layout/bProcess4"/>
    <dgm:cxn modelId="{66126872-E994-AE4E-9855-82F9C7CE1AB7}" type="presParOf" srcId="{DCC7DA9B-52DD-4C93-8C5B-3DDA65A483E0}" destId="{EF2AB99A-6032-476E-864E-C85845F4BD6D}" srcOrd="0" destOrd="0" presId="urn:microsoft.com/office/officeart/2005/8/layout/bProcess4"/>
    <dgm:cxn modelId="{0F83A1CE-0E6F-C547-9499-6C648578BB2F}" type="presParOf" srcId="{DCC7DA9B-52DD-4C93-8C5B-3DDA65A483E0}" destId="{1390020B-6AC0-445D-970B-601FDE336465}" srcOrd="1" destOrd="0" presId="urn:microsoft.com/office/officeart/2005/8/layout/bProcess4"/>
    <dgm:cxn modelId="{6B0C4AC6-6F15-BA4E-808D-B034C5F3ECB2}" type="presParOf" srcId="{19362FF8-1254-4F03-9EA2-62F7F1DA85CF}" destId="{6253B222-DE67-45D0-8A49-C7CCDD1FE9D1}" srcOrd="1" destOrd="0" presId="urn:microsoft.com/office/officeart/2005/8/layout/bProcess4"/>
    <dgm:cxn modelId="{FA5E5243-D5DE-C447-9673-67FA2708DDD1}" type="presParOf" srcId="{19362FF8-1254-4F03-9EA2-62F7F1DA85CF}" destId="{79380042-9389-40A2-94CA-5B2D48F08667}" srcOrd="2" destOrd="0" presId="urn:microsoft.com/office/officeart/2005/8/layout/bProcess4"/>
    <dgm:cxn modelId="{46F3FB05-C1FD-9D4E-9030-2581D92D407F}" type="presParOf" srcId="{79380042-9389-40A2-94CA-5B2D48F08667}" destId="{0F388E44-A8E8-4612-B654-D7B993CFD164}" srcOrd="0" destOrd="0" presId="urn:microsoft.com/office/officeart/2005/8/layout/bProcess4"/>
    <dgm:cxn modelId="{F24B9CFB-5342-9843-8490-699651BB6732}" type="presParOf" srcId="{79380042-9389-40A2-94CA-5B2D48F08667}" destId="{C750D032-CF0D-417E-8414-7628E56EBA8A}" srcOrd="1" destOrd="0" presId="urn:microsoft.com/office/officeart/2005/8/layout/bProcess4"/>
    <dgm:cxn modelId="{E58D0D54-6F35-5A44-B165-0C439A979E1D}" type="presParOf" srcId="{19362FF8-1254-4F03-9EA2-62F7F1DA85CF}" destId="{001BDBF9-0591-44DF-AB08-AA8464EF03D9}" srcOrd="3" destOrd="0" presId="urn:microsoft.com/office/officeart/2005/8/layout/bProcess4"/>
    <dgm:cxn modelId="{58BABC37-321A-D543-8097-686D1548639E}" type="presParOf" srcId="{19362FF8-1254-4F03-9EA2-62F7F1DA85CF}" destId="{15AE5795-B96C-4435-90B8-1C161195A4F4}" srcOrd="4" destOrd="0" presId="urn:microsoft.com/office/officeart/2005/8/layout/bProcess4"/>
    <dgm:cxn modelId="{DA6BCFC8-FA7C-C249-975E-66DE484C4230}" type="presParOf" srcId="{15AE5795-B96C-4435-90B8-1C161195A4F4}" destId="{32C3911B-6401-4AE1-871E-E7E0D7E5DBC4}" srcOrd="0" destOrd="0" presId="urn:microsoft.com/office/officeart/2005/8/layout/bProcess4"/>
    <dgm:cxn modelId="{0F9F48E8-0C9A-FB46-AF72-548BD85C65BF}" type="presParOf" srcId="{15AE5795-B96C-4435-90B8-1C161195A4F4}" destId="{D4A6D7C8-CDAD-45D2-892B-4F864BA53999}" srcOrd="1" destOrd="0" presId="urn:microsoft.com/office/officeart/2005/8/layout/bProcess4"/>
    <dgm:cxn modelId="{DEAED3B1-B8DC-9C49-9571-671939ED4005}" type="presParOf" srcId="{19362FF8-1254-4F03-9EA2-62F7F1DA85CF}" destId="{69B03B6E-61DB-4975-BD8B-92FA84865E96}" srcOrd="5" destOrd="0" presId="urn:microsoft.com/office/officeart/2005/8/layout/bProcess4"/>
    <dgm:cxn modelId="{A8D104FE-6151-6942-A562-26C268602F98}" type="presParOf" srcId="{19362FF8-1254-4F03-9EA2-62F7F1DA85CF}" destId="{82F5599A-FCE9-485B-97C0-E0309D072401}" srcOrd="6" destOrd="0" presId="urn:microsoft.com/office/officeart/2005/8/layout/bProcess4"/>
    <dgm:cxn modelId="{BF68C10D-F731-D548-81B6-E81BA7AE8787}" type="presParOf" srcId="{82F5599A-FCE9-485B-97C0-E0309D072401}" destId="{C7FDA0EC-B3CD-4CB9-96C9-1AA898EE53DF}" srcOrd="0" destOrd="0" presId="urn:microsoft.com/office/officeart/2005/8/layout/bProcess4"/>
    <dgm:cxn modelId="{231C0F28-95BF-AF43-AC43-FD54D079668F}" type="presParOf" srcId="{82F5599A-FCE9-485B-97C0-E0309D072401}" destId="{F531FC79-6CC7-4F33-9A20-3CCC88308D5B}" srcOrd="1" destOrd="0" presId="urn:microsoft.com/office/officeart/2005/8/layout/bProcess4"/>
    <dgm:cxn modelId="{80A6F97D-E4D2-E14F-B4D3-55BF93A1A773}" type="presParOf" srcId="{19362FF8-1254-4F03-9EA2-62F7F1DA85CF}" destId="{EA297AFC-E4AF-4B31-8694-1D8433000B21}" srcOrd="7" destOrd="0" presId="urn:microsoft.com/office/officeart/2005/8/layout/bProcess4"/>
    <dgm:cxn modelId="{6BF411DA-C046-0A41-8357-76ADE2294C3B}" type="presParOf" srcId="{19362FF8-1254-4F03-9EA2-62F7F1DA85CF}" destId="{2D7C6CE1-711A-430B-B3AB-B8E7EFC3043D}" srcOrd="8" destOrd="0" presId="urn:microsoft.com/office/officeart/2005/8/layout/bProcess4"/>
    <dgm:cxn modelId="{20C3D29D-F67C-894B-86A1-4015CAB2A8C5}" type="presParOf" srcId="{2D7C6CE1-711A-430B-B3AB-B8E7EFC3043D}" destId="{CA88A84B-5FC5-46EB-BBAB-0D068355E121}" srcOrd="0" destOrd="0" presId="urn:microsoft.com/office/officeart/2005/8/layout/bProcess4"/>
    <dgm:cxn modelId="{148737EC-37F6-874C-80B0-C86295EB25F3}" type="presParOf" srcId="{2D7C6CE1-711A-430B-B3AB-B8E7EFC3043D}" destId="{0D564305-AC15-441C-82B2-5B6234272C17}" srcOrd="1" destOrd="0" presId="urn:microsoft.com/office/officeart/2005/8/layout/bProcess4"/>
    <dgm:cxn modelId="{253FCCDB-D440-FC49-A0B6-24342A597F23}" type="presParOf" srcId="{19362FF8-1254-4F03-9EA2-62F7F1DA85CF}" destId="{1C8928D6-E2A1-4BB9-8F71-BD81FA289758}" srcOrd="9" destOrd="0" presId="urn:microsoft.com/office/officeart/2005/8/layout/bProcess4"/>
    <dgm:cxn modelId="{526A7B16-0DC6-B84E-8183-2E3B2655A4D6}" type="presParOf" srcId="{19362FF8-1254-4F03-9EA2-62F7F1DA85CF}" destId="{602E38F5-736A-456E-9762-5C653E9614B3}" srcOrd="10" destOrd="0" presId="urn:microsoft.com/office/officeart/2005/8/layout/bProcess4"/>
    <dgm:cxn modelId="{E34A274A-8A65-EE4B-ADC5-55E5683AD660}" type="presParOf" srcId="{602E38F5-736A-456E-9762-5C653E9614B3}" destId="{467112ED-5067-4C17-9524-02BF27DD3DA8}" srcOrd="0" destOrd="0" presId="urn:microsoft.com/office/officeart/2005/8/layout/bProcess4"/>
    <dgm:cxn modelId="{24EF3C2A-3584-764D-AAD0-E797714C9931}" type="presParOf" srcId="{602E38F5-736A-456E-9762-5C653E9614B3}" destId="{936108AA-4934-46C0-BBF9-970347B1EF9B}" srcOrd="1" destOrd="0" presId="urn:microsoft.com/office/officeart/2005/8/layout/bProcess4"/>
    <dgm:cxn modelId="{D7252180-5040-4A41-88CD-5A23F2AEF732}" type="presParOf" srcId="{19362FF8-1254-4F03-9EA2-62F7F1DA85CF}" destId="{ED840894-19CE-420D-9A9C-B438664866F7}" srcOrd="11" destOrd="0" presId="urn:microsoft.com/office/officeart/2005/8/layout/bProcess4"/>
    <dgm:cxn modelId="{45BFE5F9-F861-DA42-ACA6-06FD819905C4}" type="presParOf" srcId="{19362FF8-1254-4F03-9EA2-62F7F1DA85CF}" destId="{45D6C9EE-F9C4-435D-A41C-9F681C619F6F}" srcOrd="12" destOrd="0" presId="urn:microsoft.com/office/officeart/2005/8/layout/bProcess4"/>
    <dgm:cxn modelId="{A55C9902-0DC3-D543-A00C-6A6D68456D71}" type="presParOf" srcId="{45D6C9EE-F9C4-435D-A41C-9F681C619F6F}" destId="{C23C47B5-29B3-4063-90B7-AFBAF3EDCE49}" srcOrd="0" destOrd="0" presId="urn:microsoft.com/office/officeart/2005/8/layout/bProcess4"/>
    <dgm:cxn modelId="{1ACCB47E-96D6-3F45-AF16-A06F68508CD5}" type="presParOf" srcId="{45D6C9EE-F9C4-435D-A41C-9F681C619F6F}" destId="{A7E1CC1E-F66C-4FA6-8CA8-E907DE54925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463CFA-CAA2-42CB-988A-C8E5E8C6EEE2}" type="doc">
      <dgm:prSet loTypeId="urn:microsoft.com/office/officeart/2005/8/layout/hList6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31CAF419-6E7C-46A7-8EE9-346D0EDBBF1C}" type="pres">
      <dgm:prSet presAssocID="{BF463CFA-CAA2-42CB-988A-C8E5E8C6EE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66365EDC-19F7-D044-8056-7E1DF552EE3B}" type="presOf" srcId="{BF463CFA-CAA2-42CB-988A-C8E5E8C6EEE2}" destId="{31CAF419-6E7C-46A7-8EE9-346D0EDBBF1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A60A9E-F327-4D1B-A2A6-269D07F7FB51}" type="doc">
      <dgm:prSet loTypeId="urn:microsoft.com/office/officeart/2008/layout/LinedList" loCatId="list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endParaRPr lang="it-IT"/>
        </a:p>
      </dgm:t>
    </dgm:pt>
    <dgm:pt modelId="{860BC524-CB4E-449F-9E17-7331014936FF}">
      <dgm:prSet custT="1"/>
      <dgm:spPr/>
      <dgm:t>
        <a:bodyPr/>
        <a:lstStyle/>
        <a:p>
          <a:pPr algn="ctr" rtl="0"/>
          <a:endParaRPr lang="it-IT" sz="2000" b="1" dirty="0">
            <a:solidFill>
              <a:srgbClr val="6699FF"/>
            </a:solidFill>
            <a:effectLst/>
            <a:latin typeface="Calibri" panose="020F0502020204030204" pitchFamily="34" charset="0"/>
          </a:endParaRPr>
        </a:p>
      </dgm:t>
    </dgm:pt>
    <dgm:pt modelId="{B98F86BA-F3F4-4C34-B165-4B6B932634A0}" type="parTrans" cxnId="{212ADEFA-454E-41BA-8921-005ECD16AB2B}">
      <dgm:prSet/>
      <dgm:spPr/>
      <dgm:t>
        <a:bodyPr/>
        <a:lstStyle/>
        <a:p>
          <a:endParaRPr lang="it-IT"/>
        </a:p>
      </dgm:t>
    </dgm:pt>
    <dgm:pt modelId="{C507B813-22B7-43D7-8E81-8A689C2BA308}" type="sibTrans" cxnId="{212ADEFA-454E-41BA-8921-005ECD16AB2B}">
      <dgm:prSet/>
      <dgm:spPr/>
      <dgm:t>
        <a:bodyPr/>
        <a:lstStyle/>
        <a:p>
          <a:endParaRPr lang="it-IT"/>
        </a:p>
      </dgm:t>
    </dgm:pt>
    <dgm:pt modelId="{7AFBEA0D-DAB9-45D9-BB84-A5C85C2C81FD}" type="pres">
      <dgm:prSet presAssocID="{45A60A9E-F327-4D1B-A2A6-269D07F7FB5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E237AE75-85E6-437A-8B56-910DD27A4ECE}" type="pres">
      <dgm:prSet presAssocID="{860BC524-CB4E-449F-9E17-7331014936FF}" presName="thickLine" presStyleLbl="alignNode1" presStyleIdx="0" presStyleCnt="1"/>
      <dgm:spPr/>
      <dgm:t>
        <a:bodyPr/>
        <a:lstStyle/>
        <a:p>
          <a:endParaRPr lang="it-IT"/>
        </a:p>
      </dgm:t>
    </dgm:pt>
    <dgm:pt modelId="{E5B5E04E-FCAE-4ABC-802A-9826F4A5AD51}" type="pres">
      <dgm:prSet presAssocID="{860BC524-CB4E-449F-9E17-7331014936FF}" presName="horz1" presStyleCnt="0"/>
      <dgm:spPr/>
      <dgm:t>
        <a:bodyPr/>
        <a:lstStyle/>
        <a:p>
          <a:endParaRPr lang="it-IT"/>
        </a:p>
      </dgm:t>
    </dgm:pt>
    <dgm:pt modelId="{8D8CE0C5-97D0-41BA-B185-D747D53A47F7}" type="pres">
      <dgm:prSet presAssocID="{860BC524-CB4E-449F-9E17-7331014936FF}" presName="tx1" presStyleLbl="revTx" presStyleIdx="0" presStyleCnt="1"/>
      <dgm:spPr/>
      <dgm:t>
        <a:bodyPr/>
        <a:lstStyle/>
        <a:p>
          <a:endParaRPr lang="it-IT"/>
        </a:p>
      </dgm:t>
    </dgm:pt>
    <dgm:pt modelId="{FBFC497C-9F20-4F14-9A7A-F7BDED199D3F}" type="pres">
      <dgm:prSet presAssocID="{860BC524-CB4E-449F-9E17-7331014936FF}" presName="vert1" presStyleCnt="0"/>
      <dgm:spPr/>
      <dgm:t>
        <a:bodyPr/>
        <a:lstStyle/>
        <a:p>
          <a:endParaRPr lang="it-IT"/>
        </a:p>
      </dgm:t>
    </dgm:pt>
  </dgm:ptLst>
  <dgm:cxnLst>
    <dgm:cxn modelId="{89C6C977-024E-9348-B816-3865E2F0445B}" type="presOf" srcId="{860BC524-CB4E-449F-9E17-7331014936FF}" destId="{8D8CE0C5-97D0-41BA-B185-D747D53A47F7}" srcOrd="0" destOrd="0" presId="urn:microsoft.com/office/officeart/2008/layout/LinedList"/>
    <dgm:cxn modelId="{212ADEFA-454E-41BA-8921-005ECD16AB2B}" srcId="{45A60A9E-F327-4D1B-A2A6-269D07F7FB51}" destId="{860BC524-CB4E-449F-9E17-7331014936FF}" srcOrd="0" destOrd="0" parTransId="{B98F86BA-F3F4-4C34-B165-4B6B932634A0}" sibTransId="{C507B813-22B7-43D7-8E81-8A689C2BA308}"/>
    <dgm:cxn modelId="{80E50F81-683F-5446-9D6B-E29DF2BA27B0}" type="presOf" srcId="{45A60A9E-F327-4D1B-A2A6-269D07F7FB51}" destId="{7AFBEA0D-DAB9-45D9-BB84-A5C85C2C81FD}" srcOrd="0" destOrd="0" presId="urn:microsoft.com/office/officeart/2008/layout/LinedList"/>
    <dgm:cxn modelId="{D10855F3-BBEB-BD4A-A9AF-D2568287B2EF}" type="presParOf" srcId="{7AFBEA0D-DAB9-45D9-BB84-A5C85C2C81FD}" destId="{E237AE75-85E6-437A-8B56-910DD27A4ECE}" srcOrd="0" destOrd="0" presId="urn:microsoft.com/office/officeart/2008/layout/LinedList"/>
    <dgm:cxn modelId="{CFAF9B51-9DA9-D140-AE76-5AFEB995F1AD}" type="presParOf" srcId="{7AFBEA0D-DAB9-45D9-BB84-A5C85C2C81FD}" destId="{E5B5E04E-FCAE-4ABC-802A-9826F4A5AD51}" srcOrd="1" destOrd="0" presId="urn:microsoft.com/office/officeart/2008/layout/LinedList"/>
    <dgm:cxn modelId="{F8406402-0931-A443-8C65-5BFC3777E48E}" type="presParOf" srcId="{E5B5E04E-FCAE-4ABC-802A-9826F4A5AD51}" destId="{8D8CE0C5-97D0-41BA-B185-D747D53A47F7}" srcOrd="0" destOrd="0" presId="urn:microsoft.com/office/officeart/2008/layout/LinedList"/>
    <dgm:cxn modelId="{7F8F068F-9E0A-4E4B-AA86-733BF87191D4}" type="presParOf" srcId="{E5B5E04E-FCAE-4ABC-802A-9826F4A5AD51}" destId="{FBFC497C-9F20-4F14-9A7A-F7BDED199D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3B222-DE67-45D0-8A49-C7CCDD1FE9D1}">
      <dsp:nvSpPr>
        <dsp:cNvPr id="0" name=""/>
        <dsp:cNvSpPr/>
      </dsp:nvSpPr>
      <dsp:spPr>
        <a:xfrm rot="5400000">
          <a:off x="-326317" y="1228947"/>
          <a:ext cx="1446120" cy="174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90020B-6AC0-445D-970B-601FDE336465}">
      <dsp:nvSpPr>
        <dsp:cNvPr id="0" name=""/>
        <dsp:cNvSpPr/>
      </dsp:nvSpPr>
      <dsp:spPr>
        <a:xfrm>
          <a:off x="3576" y="301934"/>
          <a:ext cx="1941262" cy="11647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/>
            </a:rPr>
            <a:t>Analisi di contesto</a:t>
          </a:r>
          <a:endParaRPr lang="it-IT" sz="1400" b="1" kern="1200" dirty="0">
            <a:effectLst/>
          </a:endParaRPr>
        </a:p>
      </dsp:txBody>
      <dsp:txXfrm>
        <a:off x="37691" y="336049"/>
        <a:ext cx="1873032" cy="1096527"/>
      </dsp:txXfrm>
    </dsp:sp>
    <dsp:sp modelId="{001BDBF9-0591-44DF-AB08-AA8464EF03D9}">
      <dsp:nvSpPr>
        <dsp:cNvPr id="0" name=""/>
        <dsp:cNvSpPr/>
      </dsp:nvSpPr>
      <dsp:spPr>
        <a:xfrm rot="5400000">
          <a:off x="-326317" y="2684894"/>
          <a:ext cx="1446120" cy="1747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50D032-CF0D-417E-8414-7628E56EBA8A}">
      <dsp:nvSpPr>
        <dsp:cNvPr id="0" name=""/>
        <dsp:cNvSpPr/>
      </dsp:nvSpPr>
      <dsp:spPr>
        <a:xfrm>
          <a:off x="3576" y="1757881"/>
          <a:ext cx="1941262" cy="11647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Governance</a:t>
          </a:r>
        </a:p>
      </dsp:txBody>
      <dsp:txXfrm>
        <a:off x="37691" y="1791996"/>
        <a:ext cx="1873032" cy="1096527"/>
      </dsp:txXfrm>
    </dsp:sp>
    <dsp:sp modelId="{69B03B6E-61DB-4975-BD8B-92FA84865E96}">
      <dsp:nvSpPr>
        <dsp:cNvPr id="0" name=""/>
        <dsp:cNvSpPr/>
      </dsp:nvSpPr>
      <dsp:spPr>
        <a:xfrm>
          <a:off x="401655" y="3412867"/>
          <a:ext cx="2572053" cy="1747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A6D7C8-CDAD-45D2-892B-4F864BA53999}">
      <dsp:nvSpPr>
        <dsp:cNvPr id="0" name=""/>
        <dsp:cNvSpPr/>
      </dsp:nvSpPr>
      <dsp:spPr>
        <a:xfrm>
          <a:off x="3576" y="3213828"/>
          <a:ext cx="1941262" cy="11647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Visione del futuro</a:t>
          </a:r>
          <a:endParaRPr lang="it-IT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691" y="3247943"/>
        <a:ext cx="1873032" cy="1096527"/>
      </dsp:txXfrm>
    </dsp:sp>
    <dsp:sp modelId="{EA297AFC-E4AF-4B31-8694-1D8433000B21}">
      <dsp:nvSpPr>
        <dsp:cNvPr id="0" name=""/>
        <dsp:cNvSpPr/>
      </dsp:nvSpPr>
      <dsp:spPr>
        <a:xfrm rot="16200000">
          <a:off x="2255561" y="2684894"/>
          <a:ext cx="1446120" cy="174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31FC79-6CC7-4F33-9A20-3CCC88308D5B}">
      <dsp:nvSpPr>
        <dsp:cNvPr id="0" name=""/>
        <dsp:cNvSpPr/>
      </dsp:nvSpPr>
      <dsp:spPr>
        <a:xfrm>
          <a:off x="2585456" y="3213828"/>
          <a:ext cx="1941262" cy="11647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Selezione delle priorità</a:t>
          </a:r>
          <a:endParaRPr lang="it-IT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19571" y="3247943"/>
        <a:ext cx="1873032" cy="1096527"/>
      </dsp:txXfrm>
    </dsp:sp>
    <dsp:sp modelId="{1C8928D6-E2A1-4BB9-8F71-BD81FA289758}">
      <dsp:nvSpPr>
        <dsp:cNvPr id="0" name=""/>
        <dsp:cNvSpPr/>
      </dsp:nvSpPr>
      <dsp:spPr>
        <a:xfrm rot="16200000">
          <a:off x="2255561" y="1228947"/>
          <a:ext cx="1446120" cy="1747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564305-AC15-441C-82B2-5B6234272C17}">
      <dsp:nvSpPr>
        <dsp:cNvPr id="0" name=""/>
        <dsp:cNvSpPr/>
      </dsp:nvSpPr>
      <dsp:spPr>
        <a:xfrm>
          <a:off x="2585456" y="1757881"/>
          <a:ext cx="1941262" cy="11647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Policy mix</a:t>
          </a:r>
          <a:endParaRPr lang="it-IT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19571" y="1791996"/>
        <a:ext cx="1873032" cy="1096527"/>
      </dsp:txXfrm>
    </dsp:sp>
    <dsp:sp modelId="{ED840894-19CE-420D-9A9C-B438664866F7}">
      <dsp:nvSpPr>
        <dsp:cNvPr id="0" name=""/>
        <dsp:cNvSpPr/>
      </dsp:nvSpPr>
      <dsp:spPr>
        <a:xfrm>
          <a:off x="2983534" y="500973"/>
          <a:ext cx="2572053" cy="174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6108AA-4934-46C0-BBF9-970347B1EF9B}">
      <dsp:nvSpPr>
        <dsp:cNvPr id="0" name=""/>
        <dsp:cNvSpPr/>
      </dsp:nvSpPr>
      <dsp:spPr>
        <a:xfrm>
          <a:off x="2585456" y="301934"/>
          <a:ext cx="1941262" cy="11647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Monitoraggio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valutazione</a:t>
          </a:r>
          <a:endParaRPr lang="it-IT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19571" y="336049"/>
        <a:ext cx="1873032" cy="1096527"/>
      </dsp:txXfrm>
    </dsp:sp>
    <dsp:sp modelId="{A7E1CC1E-F66C-4FA6-8CA8-E907DE54925D}">
      <dsp:nvSpPr>
        <dsp:cNvPr id="0" name=""/>
        <dsp:cNvSpPr/>
      </dsp:nvSpPr>
      <dsp:spPr>
        <a:xfrm>
          <a:off x="5167335" y="301934"/>
          <a:ext cx="1941262" cy="11647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Elaborazione Strategia</a:t>
          </a:r>
          <a:endParaRPr lang="it-IT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1450" y="336049"/>
        <a:ext cx="1873032" cy="1096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7AE75-85E6-437A-8B56-910DD27A4ECE}">
      <dsp:nvSpPr>
        <dsp:cNvPr id="0" name=""/>
        <dsp:cNvSpPr/>
      </dsp:nvSpPr>
      <dsp:spPr>
        <a:xfrm>
          <a:off x="0" y="0"/>
          <a:ext cx="76969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8CE0C5-97D0-41BA-B185-D747D53A47F7}">
      <dsp:nvSpPr>
        <dsp:cNvPr id="0" name=""/>
        <dsp:cNvSpPr/>
      </dsp:nvSpPr>
      <dsp:spPr>
        <a:xfrm>
          <a:off x="0" y="0"/>
          <a:ext cx="769690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b="1" kern="1200" dirty="0">
            <a:solidFill>
              <a:srgbClr val="6699FF"/>
            </a:solidFill>
            <a:effectLst/>
            <a:latin typeface="Calibri" panose="020F0502020204030204" pitchFamily="34" charset="0"/>
          </a:endParaRPr>
        </a:p>
      </dsp:txBody>
      <dsp:txXfrm>
        <a:off x="0" y="0"/>
        <a:ext cx="7696904" cy="86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837EE-CA53-9740-AFFA-8532D63C9C92}" type="datetimeFigureOut">
              <a:rPr lang="it-IT" smtClean="0"/>
              <a:t>09/05/14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E3ACB-CA90-F746-ADE8-1F82679DFEA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87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fontAlgn="t" hangingPunct="1"/>
            <a:r>
              <a:rPr lang="it-IT" b="1" smtClean="0"/>
              <a:t>Linee Guida CE per Smart Specialisation</a:t>
            </a:r>
          </a:p>
          <a:p>
            <a:pPr eaLnBrk="1" fontAlgn="t" hangingPunct="1"/>
            <a:endParaRPr lang="it-IT" b="1" smtClean="0"/>
          </a:p>
          <a:p>
            <a:pPr eaLnBrk="1" fontAlgn="t" hangingPunct="1"/>
            <a:r>
              <a:rPr lang="it-IT" smtClean="0"/>
              <a:t>1.	Analisi del contesto regionale e del potenziale di innovazione</a:t>
            </a:r>
          </a:p>
          <a:p>
            <a:pPr eaLnBrk="1" fontAlgn="t" hangingPunct="1"/>
            <a:r>
              <a:rPr lang="it-IT" smtClean="0"/>
              <a:t>2.	Predisposizione di una solida ed inclusiva struttura di governance (entrepreneurial process of discovery)</a:t>
            </a:r>
          </a:p>
          <a:p>
            <a:pPr eaLnBrk="1" fontAlgn="t" hangingPunct="1"/>
            <a:r>
              <a:rPr lang="it-IT" smtClean="0"/>
              <a:t>3.	Produzione di una visione condivisa sul futuro della Regione</a:t>
            </a:r>
          </a:p>
          <a:p>
            <a:pPr eaLnBrk="1" fontAlgn="t" hangingPunct="1"/>
            <a:r>
              <a:rPr lang="it-IT" smtClean="0"/>
              <a:t>4.	Selezione di un numero limitato di priorità per lo sviluppo regionale</a:t>
            </a:r>
          </a:p>
          <a:p>
            <a:pPr eaLnBrk="1" fontAlgn="t" hangingPunct="1"/>
            <a:r>
              <a:rPr lang="it-IT" smtClean="0"/>
              <a:t>5.	Definizione del policy mix, road map e piano d'azione</a:t>
            </a:r>
          </a:p>
          <a:p>
            <a:pPr eaLnBrk="1" fontAlgn="t" hangingPunct="1"/>
            <a:r>
              <a:rPr lang="it-IT" smtClean="0"/>
              <a:t>6.	Integrazione nella strategia di un meccanismo di monitoraggio e valutazione</a:t>
            </a:r>
          </a:p>
          <a:p>
            <a:endParaRPr lang="it-IT" smtClean="0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2661"/>
            <a:fld id="{1E333CE2-1E54-4DED-97CF-C9C9A84C2A47}" type="slidenum">
              <a:rPr lang="en-GB" smtClean="0"/>
              <a:pPr defTabSz="902661"/>
              <a:t>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7877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Parliamo di innovazione</a:t>
            </a:r>
            <a:r>
              <a:rPr lang="it-IT" baseline="0" dirty="0" smtClean="0"/>
              <a:t> e di adozione di soluzioni tecnologiche in prossimità del mercato (fino alla prima produzione). Quindi TRL medio alti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3ACB-CA90-F746-ADE8-1F82679DFEA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09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672-4A95-E548-9D20-C992BB22807C}" type="datetimeFigureOut">
              <a:rPr lang="it-IT" smtClean="0"/>
              <a:t>09/05/14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10E0-9259-894E-954A-8FD17024D59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63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672-4A95-E548-9D20-C992BB22807C}" type="datetimeFigureOut">
              <a:rPr lang="it-IT" smtClean="0"/>
              <a:t>09/05/14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10E0-9259-894E-954A-8FD17024D59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73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672-4A95-E548-9D20-C992BB22807C}" type="datetimeFigureOut">
              <a:rPr lang="it-IT" smtClean="0"/>
              <a:t>09/05/14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10E0-9259-894E-954A-8FD17024D59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057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9" descr="Logo-FORMEZ-PA-090320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66" y="6496050"/>
            <a:ext cx="9715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OAT-LOGO-GENERALE-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6123" y="6357939"/>
            <a:ext cx="59787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o 3"/>
          <p:cNvGrpSpPr>
            <a:grpSpLocks/>
          </p:cNvGrpSpPr>
          <p:nvPr userDrawn="1"/>
        </p:nvGrpSpPr>
        <p:grpSpPr bwMode="auto">
          <a:xfrm>
            <a:off x="8792" y="-19050"/>
            <a:ext cx="9144000" cy="646113"/>
            <a:chOff x="-37009" y="-36513"/>
            <a:chExt cx="9143999" cy="89434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688" t="21562" r="5663" b="66251"/>
            <a:stretch>
              <a:fillRect/>
            </a:stretch>
          </p:blipFill>
          <p:spPr bwMode="auto">
            <a:xfrm>
              <a:off x="-37009" y="0"/>
              <a:ext cx="9143999" cy="85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jau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3731" y="0"/>
              <a:ext cx="8001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stellon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7704" y="-36513"/>
              <a:ext cx="53340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Logo_POFes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27784" y="0"/>
              <a:ext cx="827088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8049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11507"/>
            <a:ext cx="8229600" cy="84075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39392"/>
            <a:ext cx="8229600" cy="3486772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ü"/>
              <a:defRPr sz="2800"/>
            </a:lvl1pPr>
            <a:lvl2pPr marL="742950" indent="-285750">
              <a:buFont typeface="Arial"/>
              <a:buChar char="•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672-4A95-E548-9D20-C992BB22807C}" type="datetimeFigureOut">
              <a:rPr lang="it-IT" smtClean="0"/>
              <a:t>09/05/14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10E0-9259-894E-954A-8FD17024D59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70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672-4A95-E548-9D20-C992BB22807C}" type="datetimeFigureOut">
              <a:rPr lang="it-IT" smtClean="0"/>
              <a:t>09/05/14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10E0-9259-894E-954A-8FD17024D59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99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672-4A95-E548-9D20-C992BB22807C}" type="datetimeFigureOut">
              <a:rPr lang="it-IT" smtClean="0"/>
              <a:t>09/05/14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10E0-9259-894E-954A-8FD17024D59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99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672-4A95-E548-9D20-C992BB22807C}" type="datetimeFigureOut">
              <a:rPr lang="it-IT" smtClean="0"/>
              <a:t>09/05/14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10E0-9259-894E-954A-8FD17024D59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89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672-4A95-E548-9D20-C992BB22807C}" type="datetimeFigureOut">
              <a:rPr lang="it-IT" smtClean="0"/>
              <a:t>09/05/14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10E0-9259-894E-954A-8FD17024D59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74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672-4A95-E548-9D20-C992BB22807C}" type="datetimeFigureOut">
              <a:rPr lang="it-IT" smtClean="0"/>
              <a:t>09/05/14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10E0-9259-894E-954A-8FD17024D59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66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672-4A95-E548-9D20-C992BB22807C}" type="datetimeFigureOut">
              <a:rPr lang="it-IT" smtClean="0"/>
              <a:t>09/05/14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10E0-9259-894E-954A-8FD17024D59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01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672-4A95-E548-9D20-C992BB22807C}" type="datetimeFigureOut">
              <a:rPr lang="it-IT" smtClean="0"/>
              <a:t>09/05/14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10E0-9259-894E-954A-8FD17024D59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74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6" Type="http://schemas.openxmlformats.org/officeDocument/2006/relationships/image" Target="../media/image3.jpeg"/><Relationship Id="rId17" Type="http://schemas.openxmlformats.org/officeDocument/2006/relationships/image" Target="../media/image4.png"/><Relationship Id="rId18" Type="http://schemas.openxmlformats.org/officeDocument/2006/relationships/image" Target="../media/image5.jpeg"/><Relationship Id="rId19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73672-4A95-E548-9D20-C992BB22807C}" type="datetimeFigureOut">
              <a:rPr lang="it-IT" smtClean="0"/>
              <a:t>09/05/14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A10E0-9259-894E-954A-8FD17024D59A}" type="slidenum">
              <a:rPr lang="it-IT" smtClean="0"/>
              <a:t>‹n.›</a:t>
            </a:fld>
            <a:endParaRPr lang="it-IT"/>
          </a:p>
        </p:txBody>
      </p:sp>
      <p:pic>
        <p:nvPicPr>
          <p:cNvPr id="7" name="Picture 14" descr="il marchio_INVITALIA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1981"/>
            <a:ext cx="11906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8516"/>
            <a:ext cx="1783716" cy="86024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20" y="622951"/>
            <a:ext cx="1512167" cy="55228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93" y="5780471"/>
            <a:ext cx="1498413" cy="88888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69560"/>
            <a:ext cx="1462397" cy="77503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10" y="459008"/>
            <a:ext cx="1126253" cy="75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8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14" Type="http://schemas.openxmlformats.org/officeDocument/2006/relationships/diagramData" Target="../diagrams/data3.xml"/><Relationship Id="rId15" Type="http://schemas.openxmlformats.org/officeDocument/2006/relationships/diagramLayout" Target="../diagrams/layout3.xml"/><Relationship Id="rId16" Type="http://schemas.openxmlformats.org/officeDocument/2006/relationships/diagramQuickStyle" Target="../diagrams/quickStyle3.xml"/><Relationship Id="rId17" Type="http://schemas.openxmlformats.org/officeDocument/2006/relationships/diagramColors" Target="../diagrams/colors3.xml"/><Relationship Id="rId18" Type="http://schemas.microsoft.com/office/2007/relationships/diagramDrawing" Target="../diagrams/drawing3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diagramData" Target="../diagrams/data2.xml"/><Relationship Id="rId10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4000" y="2130425"/>
            <a:ext cx="8557846" cy="1470025"/>
          </a:xfrm>
        </p:spPr>
        <p:txBody>
          <a:bodyPr>
            <a:noAutofit/>
          </a:bodyPr>
          <a:lstStyle/>
          <a:p>
            <a:r>
              <a:rPr lang="it-IT" sz="2400" dirty="0" smtClean="0"/>
              <a:t>REGIONE SICILIANA</a:t>
            </a:r>
            <a:br>
              <a:rPr lang="it-IT" sz="2400" dirty="0" smtClean="0"/>
            </a:br>
            <a:r>
              <a:rPr lang="it-IT" sz="2400" dirty="0" smtClean="0"/>
              <a:t>VERSO </a:t>
            </a:r>
            <a:r>
              <a:rPr lang="it-IT" sz="2400" dirty="0"/>
              <a:t>LA STRATEGIA REGIONALE DELL’INNOVAZIONE 2014-2020 </a:t>
            </a: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800" b="1" dirty="0" smtClean="0">
                <a:solidFill>
                  <a:srgbClr val="376092"/>
                </a:solidFill>
              </a:rPr>
              <a:t>TAVOLO TEMATICO </a:t>
            </a:r>
            <a:br>
              <a:rPr lang="it-IT" sz="2800" b="1" dirty="0" smtClean="0">
                <a:solidFill>
                  <a:srgbClr val="376092"/>
                </a:solidFill>
              </a:rPr>
            </a:br>
            <a:r>
              <a:rPr lang="it-IT" sz="2800" b="1" dirty="0" smtClean="0">
                <a:solidFill>
                  <a:srgbClr val="376092"/>
                </a:solidFill>
              </a:rPr>
              <a:t>“SMART CITIES AND COMMUNITIES”</a:t>
            </a:r>
            <a:endParaRPr lang="it-IT" sz="2800" b="1" dirty="0">
              <a:solidFill>
                <a:srgbClr val="376092"/>
              </a:solidFill>
            </a:endParaRPr>
          </a:p>
        </p:txBody>
      </p:sp>
      <p:pic>
        <p:nvPicPr>
          <p:cNvPr id="4" name="Picture 14" descr="il marchio_INVITAL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1981"/>
            <a:ext cx="11906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8516"/>
            <a:ext cx="1783716" cy="86024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20" y="622951"/>
            <a:ext cx="1512167" cy="55228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93" y="5780471"/>
            <a:ext cx="1498413" cy="88888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69560"/>
            <a:ext cx="1462397" cy="77503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10" y="459008"/>
            <a:ext cx="1126253" cy="750836"/>
          </a:xfrm>
          <a:prstGeom prst="rect">
            <a:avLst/>
          </a:prstGeom>
        </p:spPr>
      </p:pic>
      <p:sp>
        <p:nvSpPr>
          <p:cNvPr id="11" name="Sottotitolo 2"/>
          <p:cNvSpPr>
            <a:spLocks noGrp="1"/>
          </p:cNvSpPr>
          <p:nvPr>
            <p:ph type="subTitle" idx="1"/>
          </p:nvPr>
        </p:nvSpPr>
        <p:spPr>
          <a:xfrm>
            <a:off x="1371600" y="4745880"/>
            <a:ext cx="6400800" cy="17526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FRANCESCO </a:t>
            </a:r>
            <a:r>
              <a:rPr lang="it-IT" sz="2000" dirty="0" smtClean="0"/>
              <a:t>MOLINARI</a:t>
            </a:r>
            <a:endParaRPr lang="it-IT" sz="2000" dirty="0" smtClean="0"/>
          </a:p>
          <a:p>
            <a:r>
              <a:rPr lang="it-IT" sz="2000" dirty="0" smtClean="0"/>
              <a:t>INVITALIA – Progetto S3 PON GAT</a:t>
            </a:r>
          </a:p>
          <a:p>
            <a:r>
              <a:rPr lang="it-IT" sz="2000" dirty="0" smtClean="0"/>
              <a:t>Palermo, </a:t>
            </a:r>
            <a:r>
              <a:rPr lang="it-IT" sz="2000" dirty="0" smtClean="0"/>
              <a:t>9 </a:t>
            </a:r>
            <a:r>
              <a:rPr lang="it-IT" sz="2000" dirty="0" smtClean="0"/>
              <a:t>maggio 2014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189960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7067" y="1511507"/>
            <a:ext cx="8636000" cy="840754"/>
          </a:xfrm>
        </p:spPr>
        <p:txBody>
          <a:bodyPr/>
          <a:lstStyle/>
          <a:p>
            <a:r>
              <a:rPr lang="it-IT" sz="2000" dirty="0" smtClean="0"/>
              <a:t>La</a:t>
            </a:r>
            <a:r>
              <a:rPr lang="it-IT" sz="2000" dirty="0" smtClean="0"/>
              <a:t> </a:t>
            </a:r>
            <a:r>
              <a:rPr lang="it-IT" sz="2000" dirty="0" err="1"/>
              <a:t>European</a:t>
            </a:r>
            <a:r>
              <a:rPr lang="it-IT" sz="2000" dirty="0"/>
              <a:t> </a:t>
            </a:r>
            <a:r>
              <a:rPr lang="it-IT" sz="2000" dirty="0" err="1"/>
              <a:t>Innovation</a:t>
            </a:r>
            <a:r>
              <a:rPr lang="it-IT" sz="2000" dirty="0"/>
              <a:t> Partnership on Smart </a:t>
            </a:r>
            <a:r>
              <a:rPr lang="it-IT" sz="2000" dirty="0" err="1"/>
              <a:t>Cities</a:t>
            </a:r>
            <a:r>
              <a:rPr lang="it-IT" sz="2000" dirty="0"/>
              <a:t> and </a:t>
            </a:r>
            <a:r>
              <a:rPr lang="it-IT" sz="2000" dirty="0" err="1"/>
              <a:t>Communities</a:t>
            </a:r>
            <a:r>
              <a:rPr lang="it-IT" sz="2000" dirty="0"/>
              <a:t> (EIP-SCC), lanciata nel 2012 dalla Commissione Europea e formata da rappresentanti del mondo dell’industria, della ricerca e delle </a:t>
            </a:r>
            <a:r>
              <a:rPr lang="it-IT" sz="2000" dirty="0" smtClean="0"/>
              <a:t>istituzioni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520861"/>
            <a:ext cx="8229600" cy="4218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/>
              <a:t>ha pubblicato a Ottobre 2013 la </a:t>
            </a:r>
            <a:r>
              <a:rPr lang="it-IT" sz="1600" dirty="0" err="1"/>
              <a:t>roadmap</a:t>
            </a:r>
            <a:r>
              <a:rPr lang="it-IT" sz="1600" dirty="0"/>
              <a:t> di riferimento per le policy europee in ambito Smart </a:t>
            </a:r>
            <a:r>
              <a:rPr lang="it-IT" sz="1600" dirty="0" err="1"/>
              <a:t>Cities</a:t>
            </a:r>
            <a:r>
              <a:rPr lang="it-IT" sz="1600" dirty="0"/>
              <a:t> and </a:t>
            </a:r>
            <a:r>
              <a:rPr lang="it-IT" sz="1600" dirty="0" err="1"/>
              <a:t>Communities</a:t>
            </a:r>
            <a:r>
              <a:rPr lang="it-IT" sz="1600" dirty="0"/>
              <a:t>: lo Strategic </a:t>
            </a:r>
            <a:r>
              <a:rPr lang="it-IT" sz="1600" dirty="0" err="1"/>
              <a:t>Implementation</a:t>
            </a:r>
            <a:r>
              <a:rPr lang="it-IT" sz="1600" dirty="0"/>
              <a:t> Plan </a:t>
            </a:r>
            <a:r>
              <a:rPr lang="it-IT" sz="1600" dirty="0" smtClean="0"/>
              <a:t>(SIP</a:t>
            </a:r>
            <a:r>
              <a:rPr lang="it-IT" sz="1600" dirty="0"/>
              <a:t>). Il SIP ha lo scopo di accelerare la trasformazione delle città europee in Smart </a:t>
            </a:r>
            <a:r>
              <a:rPr lang="it-IT" sz="1600" dirty="0" err="1"/>
              <a:t>Cities</a:t>
            </a:r>
            <a:r>
              <a:rPr lang="it-IT" sz="1600" dirty="0"/>
              <a:t>, secondo un approccio coordinato e di complementarietà tra città, puntando sull’innovazione non solo in termini tecnologici ma anche di meccanismi di finanziamento e di partnership pubblico-private. Il SIP si sviluppa lungo 3 aree tematiche prioritarie verticali (</a:t>
            </a:r>
            <a:r>
              <a:rPr lang="it-IT" sz="1600" b="1" dirty="0" err="1"/>
              <a:t>Sustainable</a:t>
            </a:r>
            <a:r>
              <a:rPr lang="it-IT" sz="1600" b="1" dirty="0"/>
              <a:t> Urban </a:t>
            </a:r>
            <a:r>
              <a:rPr lang="it-IT" sz="1600" b="1" dirty="0" err="1"/>
              <a:t>Mobility</a:t>
            </a:r>
            <a:r>
              <a:rPr lang="it-IT" sz="1600" b="1" dirty="0"/>
              <a:t>; </a:t>
            </a:r>
            <a:r>
              <a:rPr lang="it-IT" sz="1600" b="1" dirty="0" err="1"/>
              <a:t>Sustainable</a:t>
            </a:r>
            <a:r>
              <a:rPr lang="it-IT" sz="1600" b="1" dirty="0"/>
              <a:t> </a:t>
            </a:r>
            <a:r>
              <a:rPr lang="it-IT" sz="1600" b="1" dirty="0" err="1"/>
              <a:t>Districts</a:t>
            </a:r>
            <a:r>
              <a:rPr lang="it-IT" sz="1600" b="1" dirty="0"/>
              <a:t> and </a:t>
            </a:r>
            <a:r>
              <a:rPr lang="it-IT" sz="1600" b="1" dirty="0" err="1"/>
              <a:t>Built</a:t>
            </a:r>
            <a:r>
              <a:rPr lang="it-IT" sz="1600" b="1" dirty="0"/>
              <a:t> Environment; </a:t>
            </a:r>
            <a:r>
              <a:rPr lang="it-IT" sz="1600" b="1" dirty="0" err="1"/>
              <a:t>Integrated</a:t>
            </a:r>
            <a:r>
              <a:rPr lang="it-IT" sz="1600" b="1" dirty="0"/>
              <a:t> </a:t>
            </a:r>
            <a:r>
              <a:rPr lang="it-IT" sz="1600" b="1" dirty="0" err="1"/>
              <a:t>Infrastructures</a:t>
            </a:r>
            <a:r>
              <a:rPr lang="it-IT" sz="1600" b="1" dirty="0"/>
              <a:t> and </a:t>
            </a:r>
            <a:r>
              <a:rPr lang="it-IT" sz="1600" b="1" dirty="0" err="1"/>
              <a:t>Processes</a:t>
            </a:r>
            <a:r>
              <a:rPr lang="it-IT" sz="1600" dirty="0"/>
              <a:t>) e 8 </a:t>
            </a:r>
            <a:r>
              <a:rPr lang="it-IT" sz="1600" dirty="0" err="1"/>
              <a:t>key</a:t>
            </a:r>
            <a:r>
              <a:rPr lang="it-IT" sz="1600" dirty="0"/>
              <a:t> </a:t>
            </a:r>
            <a:r>
              <a:rPr lang="it-IT" sz="1600" dirty="0" err="1"/>
              <a:t>enabler</a:t>
            </a:r>
            <a:r>
              <a:rPr lang="it-IT" sz="1600" dirty="0"/>
              <a:t> prioritari orizzontali distribuiti su 3 temi (</a:t>
            </a:r>
            <a:r>
              <a:rPr lang="it-IT" sz="1600" b="1" dirty="0" err="1"/>
              <a:t>Decisions</a:t>
            </a:r>
            <a:r>
              <a:rPr lang="it-IT" sz="1600" b="1" dirty="0"/>
              <a:t>: Citizen Focus, Policy and </a:t>
            </a:r>
            <a:r>
              <a:rPr lang="it-IT" sz="1600" b="1" dirty="0" err="1"/>
              <a:t>Regulation</a:t>
            </a:r>
            <a:r>
              <a:rPr lang="it-IT" sz="1600" b="1" dirty="0"/>
              <a:t>, </a:t>
            </a:r>
            <a:r>
              <a:rPr lang="it-IT" sz="1600" b="1" dirty="0" err="1"/>
              <a:t>Integrated</a:t>
            </a:r>
            <a:r>
              <a:rPr lang="it-IT" sz="1600" b="1" dirty="0"/>
              <a:t> Planning; </a:t>
            </a:r>
            <a:r>
              <a:rPr lang="it-IT" sz="1600" b="1" dirty="0" err="1"/>
              <a:t>Insight</a:t>
            </a:r>
            <a:r>
              <a:rPr lang="it-IT" sz="1600" b="1" dirty="0"/>
              <a:t>: Knowledge-</a:t>
            </a:r>
            <a:r>
              <a:rPr lang="it-IT" sz="1600" b="1" dirty="0" err="1"/>
              <a:t>Sharing</a:t>
            </a:r>
            <a:r>
              <a:rPr lang="it-IT" sz="1600" b="1" dirty="0"/>
              <a:t>, </a:t>
            </a:r>
            <a:r>
              <a:rPr lang="it-IT" sz="1600" b="1" dirty="0" err="1"/>
              <a:t>Metrics</a:t>
            </a:r>
            <a:r>
              <a:rPr lang="it-IT" sz="1600" b="1" dirty="0"/>
              <a:t> &amp; </a:t>
            </a:r>
            <a:r>
              <a:rPr lang="it-IT" sz="1600" b="1" dirty="0" err="1"/>
              <a:t>Indicators</a:t>
            </a:r>
            <a:r>
              <a:rPr lang="it-IT" sz="1600" b="1" dirty="0"/>
              <a:t>, Open Data, </a:t>
            </a:r>
            <a:r>
              <a:rPr lang="it-IT" sz="1600" b="1" dirty="0" err="1"/>
              <a:t>Standards</a:t>
            </a:r>
            <a:r>
              <a:rPr lang="it-IT" sz="1600" b="1" dirty="0"/>
              <a:t>; </a:t>
            </a:r>
            <a:r>
              <a:rPr lang="it-IT" sz="1600" b="1" dirty="0" err="1"/>
              <a:t>Financing</a:t>
            </a:r>
            <a:r>
              <a:rPr lang="it-IT" sz="1600" b="1" dirty="0"/>
              <a:t>: Business </a:t>
            </a:r>
            <a:r>
              <a:rPr lang="it-IT" sz="1600" b="1" dirty="0" err="1"/>
              <a:t>Models</a:t>
            </a:r>
            <a:r>
              <a:rPr lang="it-IT" sz="1600" b="1" dirty="0"/>
              <a:t>, </a:t>
            </a:r>
            <a:r>
              <a:rPr lang="it-IT" sz="1600" b="1" dirty="0" err="1"/>
              <a:t>Procurement</a:t>
            </a:r>
            <a:r>
              <a:rPr lang="it-IT" sz="1600" b="1" dirty="0"/>
              <a:t> &amp; </a:t>
            </a:r>
            <a:r>
              <a:rPr lang="it-IT" sz="1600" b="1" dirty="0" err="1"/>
              <a:t>Funding</a:t>
            </a:r>
            <a:r>
              <a:rPr lang="it-IT" sz="1600" dirty="0"/>
              <a:t>). Insieme costituiscono 11 priorità che vengono analizzate dal SIP individualmente in termini di contesto, status desiderato e azioni raccomandate. </a:t>
            </a:r>
            <a:endParaRPr lang="it-IT" sz="1600" dirty="0" smtClean="0"/>
          </a:p>
          <a:p>
            <a:pPr marL="0" indent="0">
              <a:buNone/>
            </a:pPr>
            <a:r>
              <a:rPr lang="it-IT" sz="1600" dirty="0" smtClean="0"/>
              <a:t>A Febbraio 2014 è stato pubblicato l’</a:t>
            </a:r>
            <a:r>
              <a:rPr lang="it-IT" sz="1600" dirty="0" err="1" smtClean="0"/>
              <a:t>Operational</a:t>
            </a:r>
            <a:r>
              <a:rPr lang="it-IT" sz="1600" dirty="0" smtClean="0"/>
              <a:t> </a:t>
            </a:r>
            <a:r>
              <a:rPr lang="it-IT" sz="1600" dirty="0" err="1"/>
              <a:t>Implementation</a:t>
            </a:r>
            <a:r>
              <a:rPr lang="it-IT" sz="1600" dirty="0"/>
              <a:t> Plan (OIP), </a:t>
            </a:r>
            <a:r>
              <a:rPr lang="it-IT" sz="1600" dirty="0" smtClean="0"/>
              <a:t>che dettaglia </a:t>
            </a:r>
            <a:r>
              <a:rPr lang="it-IT" sz="1600" dirty="0"/>
              <a:t>le raccomandazioni contenute nel SIP in merito alle 11 priorità e ne propone analiticamente una </a:t>
            </a:r>
            <a:r>
              <a:rPr lang="it-IT" sz="1600" dirty="0" smtClean="0"/>
              <a:t>implementazione.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16580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L’Agenda Digitale per l’Europa, lanciata nel maggio 2010 dalla Commissione come iniziativa pilota (“faro”) del programma Europa 2020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49932"/>
            <a:ext cx="8229600" cy="39476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2600" dirty="0"/>
              <a:t>si propone di aiutare i cittadini e le imprese europee ad ottenere il massimo </a:t>
            </a:r>
            <a:r>
              <a:rPr lang="it-IT" sz="2600" dirty="0" smtClean="0"/>
              <a:t>beneficio dalle </a:t>
            </a:r>
            <a:r>
              <a:rPr lang="it-IT" sz="2600" dirty="0"/>
              <a:t>tecnologie digitali. Essa contiene 101 azioni, raggruppate intorno a sette aree </a:t>
            </a:r>
            <a:r>
              <a:rPr lang="it-IT" sz="2600" dirty="0" smtClean="0"/>
              <a:t>prioritarie, </a:t>
            </a:r>
            <a:r>
              <a:rPr lang="it-IT" sz="2600" dirty="0"/>
              <a:t>intese a promuovere le condizioni per creare crescita e occupazione in Europa</a:t>
            </a:r>
            <a:r>
              <a:rPr lang="it-IT" sz="2600" dirty="0" smtClean="0"/>
              <a:t>:</a:t>
            </a:r>
            <a:endParaRPr lang="it-IT" sz="2600" dirty="0"/>
          </a:p>
          <a:p>
            <a:pPr marL="514350" indent="-514350">
              <a:buFont typeface="+mj-lt"/>
              <a:buAutoNum type="arabicPeriod"/>
            </a:pPr>
            <a:r>
              <a:rPr lang="it-IT" sz="2300" dirty="0" smtClean="0"/>
              <a:t>Creare </a:t>
            </a:r>
            <a:r>
              <a:rPr lang="it-IT" sz="2300" dirty="0"/>
              <a:t>un nuovo e stabile quadro normativo per quanto riguarda la </a:t>
            </a:r>
            <a:r>
              <a:rPr lang="it-IT" sz="2300" b="1" dirty="0"/>
              <a:t>banda larga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300" dirty="0" smtClean="0"/>
              <a:t>Nuove </a:t>
            </a:r>
            <a:r>
              <a:rPr lang="it-IT" sz="2300" dirty="0"/>
              <a:t>infrastrutture per i </a:t>
            </a:r>
            <a:r>
              <a:rPr lang="it-IT" sz="2300" b="1" dirty="0"/>
              <a:t>servizi pubblici digitali </a:t>
            </a:r>
            <a:r>
              <a:rPr lang="it-IT" sz="2300" dirty="0"/>
              <a:t>attraverso prestiti per collegare l'Europa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300" dirty="0" smtClean="0"/>
              <a:t>Avviare </a:t>
            </a:r>
            <a:r>
              <a:rPr lang="it-IT" sz="2300" dirty="0"/>
              <a:t>una grande coalizione per le </a:t>
            </a:r>
            <a:r>
              <a:rPr lang="it-IT" sz="2300" b="1" dirty="0"/>
              <a:t>competenze digitali </a:t>
            </a:r>
            <a:r>
              <a:rPr lang="it-IT" sz="2300" dirty="0"/>
              <a:t>e per l'occupazione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300" dirty="0" smtClean="0"/>
              <a:t>Proporre </a:t>
            </a:r>
            <a:r>
              <a:rPr lang="it-IT" sz="2300" dirty="0"/>
              <a:t>una strategia per la </a:t>
            </a:r>
            <a:r>
              <a:rPr lang="it-IT" sz="2300" b="1" dirty="0"/>
              <a:t>sicurezza digitale </a:t>
            </a:r>
            <a:r>
              <a:rPr lang="it-IT" sz="2300" dirty="0"/>
              <a:t>dell'UE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300" dirty="0" smtClean="0"/>
              <a:t>Aggiornare </a:t>
            </a:r>
            <a:r>
              <a:rPr lang="it-IT" sz="2300" dirty="0"/>
              <a:t>il </a:t>
            </a:r>
            <a:r>
              <a:rPr lang="it-IT" sz="2300" dirty="0" err="1"/>
              <a:t>framework</a:t>
            </a:r>
            <a:r>
              <a:rPr lang="it-IT" sz="2300" dirty="0"/>
              <a:t> normativo dell'UE sul </a:t>
            </a:r>
            <a:r>
              <a:rPr lang="it-IT" sz="2300" b="1" dirty="0"/>
              <a:t>copyright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300" dirty="0" smtClean="0"/>
              <a:t>Accelerare </a:t>
            </a:r>
            <a:r>
              <a:rPr lang="it-IT" sz="2300" dirty="0"/>
              <a:t>il </a:t>
            </a:r>
            <a:r>
              <a:rPr lang="it-IT" sz="2300" b="1" dirty="0" err="1"/>
              <a:t>cloud</a:t>
            </a:r>
            <a:r>
              <a:rPr lang="it-IT" sz="2300" b="1" dirty="0"/>
              <a:t> </a:t>
            </a:r>
            <a:r>
              <a:rPr lang="it-IT" sz="2300" b="1" dirty="0" err="1"/>
              <a:t>computing</a:t>
            </a:r>
            <a:r>
              <a:rPr lang="it-IT" sz="2300" dirty="0"/>
              <a:t> attraverso il potere d'acquisto del settore pubblico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300" dirty="0" smtClean="0"/>
              <a:t>Lancio </a:t>
            </a:r>
            <a:r>
              <a:rPr lang="it-IT" sz="2300" dirty="0"/>
              <a:t>di una nuova strategia industriale sull'</a:t>
            </a:r>
            <a:r>
              <a:rPr lang="it-IT" sz="2300" b="1" dirty="0"/>
              <a:t>elettronica</a:t>
            </a:r>
          </a:p>
          <a:p>
            <a:pPr marL="0" indent="0">
              <a:buNone/>
            </a:pPr>
            <a:r>
              <a:rPr lang="it-IT" sz="2600" dirty="0" smtClean="0"/>
              <a:t>L’Agenda contiene </a:t>
            </a:r>
            <a:r>
              <a:rPr lang="it-IT" sz="2600" dirty="0"/>
              <a:t>13 obiettivi specifici che incapsulano la trasformazione digitale che vogliamo </a:t>
            </a:r>
            <a:r>
              <a:rPr lang="it-IT" sz="2600" dirty="0" smtClean="0"/>
              <a:t>raggiungere nel tempo. </a:t>
            </a:r>
            <a:r>
              <a:rPr lang="it-IT" sz="2600" dirty="0"/>
              <a:t>I progressi </a:t>
            </a:r>
            <a:r>
              <a:rPr lang="it-IT" sz="2600" dirty="0" smtClean="0"/>
              <a:t>rispetto a </a:t>
            </a:r>
            <a:r>
              <a:rPr lang="it-IT" sz="2600" dirty="0"/>
              <a:t>tali obiettivi sono </a:t>
            </a:r>
            <a:r>
              <a:rPr lang="it-IT" sz="2600" dirty="0" smtClean="0"/>
              <a:t>misurati annualmente per ciascuno Stato membro e nel nostro Paese sono declinati attraverso l’azione programmatica e operativa congiunta del livello nazionale e delle Regioni.</a:t>
            </a:r>
            <a:r>
              <a:rPr lang="it-IT" sz="2600" dirty="0"/>
              <a:t> 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7441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11506"/>
            <a:ext cx="8229600" cy="1892093"/>
          </a:xfrm>
        </p:spPr>
        <p:txBody>
          <a:bodyPr/>
          <a:lstStyle/>
          <a:p>
            <a:r>
              <a:rPr lang="it-IT" sz="2000" dirty="0" smtClean="0"/>
              <a:t>Il Patto dei Sindaci (“</a:t>
            </a:r>
            <a:r>
              <a:rPr lang="it-IT" sz="2000" dirty="0" err="1" smtClean="0"/>
              <a:t>Covenant</a:t>
            </a:r>
            <a:r>
              <a:rPr lang="it-IT" sz="2000" dirty="0" smtClean="0"/>
              <a:t> of </a:t>
            </a:r>
            <a:r>
              <a:rPr lang="it-IT" sz="2000" dirty="0" err="1" smtClean="0"/>
              <a:t>Mayors</a:t>
            </a:r>
            <a:r>
              <a:rPr lang="it-IT" sz="2000" dirty="0" smtClean="0"/>
              <a:t>”</a:t>
            </a:r>
            <a:r>
              <a:rPr lang="it-IT" sz="2000" dirty="0"/>
              <a:t>) Il Patto dei Sindaci è il principale movimento europeo che vede coinvolte le autorità locali e regionali impegnate ad aumentare l’efficienza energetica e l’utilizzo di fonti energetiche rinnovabili nei loro territori. Attraverso il loro impegno i firmatari del Patto intendono raggiungere e superare l’obiettivo europeo di riduzione del 20% delle emissioni di CO2 entro il 2020.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556000"/>
            <a:ext cx="8229600" cy="26415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2600" dirty="0"/>
              <a:t>Al fine di tradurre il loro impegno politico in misure e progetti concreti, i firmatari del Patto si impegnano a preparare un Inventario di Base delle Emissioni e a presentare, entro l’anno successivo alla firma, un Piano d’azione per l’energia sostenibile in cui sono delineate le azioni principali che essi intendono avviare</a:t>
            </a:r>
            <a:r>
              <a:rPr lang="it-IT" sz="2600" dirty="0" smtClean="0"/>
              <a:t>.</a:t>
            </a:r>
          </a:p>
          <a:p>
            <a:pPr marL="0" indent="0">
              <a:buNone/>
            </a:pPr>
            <a:r>
              <a:rPr lang="it-IT" sz="2600" dirty="0"/>
              <a:t>Per le sue singolari caratteristiche - essendo l’unico movimento di questo genere a mobilizzare gli attori locali e regionali ai fini del perseguimento degli obiettivi europei - il Patto dei Sindaci è considerato dalle istituzioni europee come un eccezionale modello di </a:t>
            </a:r>
            <a:r>
              <a:rPr lang="it-IT" sz="2600" dirty="0" err="1"/>
              <a:t>governance</a:t>
            </a:r>
            <a:r>
              <a:rPr lang="it-IT" sz="2600" dirty="0"/>
              <a:t> </a:t>
            </a:r>
            <a:r>
              <a:rPr lang="it-IT" sz="2600" dirty="0" smtClean="0"/>
              <a:t>multilivello, anche se la sua attuazione richiede risorse tecniche e finanziarie di cui non sempre le PA aderenti dispongono.</a:t>
            </a:r>
          </a:p>
          <a:p>
            <a:pPr marL="0" indent="0">
              <a:buNone/>
            </a:pPr>
            <a:r>
              <a:rPr lang="it-IT" sz="2600" dirty="0" smtClean="0"/>
              <a:t>Degli oltre 5280 firmatari del Patto, una percentuale assai significativa proviene dal nostro Paese.</a:t>
            </a:r>
            <a:endParaRPr lang="it-IT" sz="2600" dirty="0"/>
          </a:p>
          <a:p>
            <a:pPr marL="0" indent="0">
              <a:buNone/>
            </a:pP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718317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11507"/>
            <a:ext cx="8229600" cy="774494"/>
          </a:xfrm>
        </p:spPr>
        <p:txBody>
          <a:bodyPr/>
          <a:lstStyle/>
          <a:p>
            <a:r>
              <a:rPr lang="it-IT" sz="2000" dirty="0" smtClean="0"/>
              <a:t>Il Regolamento (UE) n. 1303/2013 del </a:t>
            </a:r>
            <a:r>
              <a:rPr lang="it-IT" sz="2000" dirty="0"/>
              <a:t>17 dicembre </a:t>
            </a:r>
            <a:r>
              <a:rPr lang="it-IT" sz="2000" dirty="0" smtClean="0"/>
              <a:t>2013 recante </a:t>
            </a:r>
            <a:r>
              <a:rPr lang="it-IT" sz="2000" dirty="0"/>
              <a:t>disposizioni </a:t>
            </a:r>
            <a:r>
              <a:rPr lang="it-IT" sz="2000" dirty="0" smtClean="0"/>
              <a:t>generali e comuni </a:t>
            </a:r>
            <a:r>
              <a:rPr lang="it-IT" sz="2000" dirty="0"/>
              <a:t>sul </a:t>
            </a:r>
            <a:r>
              <a:rPr lang="it-IT" sz="2000" dirty="0" smtClean="0"/>
              <a:t>FESR, FSE, FC, FEASR e FEMP (collettivamente: fondi SIE)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86002"/>
            <a:ext cx="8229600" cy="39115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2600" dirty="0"/>
              <a:t>a</a:t>
            </a:r>
            <a:r>
              <a:rPr lang="it-IT" sz="2600" dirty="0" smtClean="0"/>
              <a:t>ll’articolo 32 introduce la definizione di “sviluppo locale di </a:t>
            </a:r>
            <a:r>
              <a:rPr lang="it-IT" sz="2600" dirty="0"/>
              <a:t>tipo partecipativo”, </a:t>
            </a:r>
            <a:r>
              <a:rPr lang="it-IT" sz="2600" dirty="0" smtClean="0"/>
              <a:t>sostenuto </a:t>
            </a:r>
            <a:r>
              <a:rPr lang="it-IT" sz="2600" dirty="0"/>
              <a:t>dal FEASR </a:t>
            </a:r>
            <a:r>
              <a:rPr lang="it-IT" sz="2600" dirty="0" smtClean="0"/>
              <a:t>come metodo LEADER</a:t>
            </a:r>
            <a:r>
              <a:rPr lang="it-IT" sz="2600" dirty="0"/>
              <a:t>, e </a:t>
            </a:r>
            <a:r>
              <a:rPr lang="it-IT" sz="2600" dirty="0" smtClean="0"/>
              <a:t>facoltativamente dagli altri fondi SIE. Lo sviluppo </a:t>
            </a:r>
            <a:r>
              <a:rPr lang="it-IT" sz="2600" dirty="0"/>
              <a:t>locale di tipo partecipativo è: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300" dirty="0" smtClean="0"/>
              <a:t>concentrato </a:t>
            </a:r>
            <a:r>
              <a:rPr lang="it-IT" sz="2300" dirty="0"/>
              <a:t>su territori </a:t>
            </a:r>
            <a:r>
              <a:rPr lang="it-IT" sz="2300" dirty="0" err="1"/>
              <a:t>subregionali</a:t>
            </a:r>
            <a:r>
              <a:rPr lang="it-IT" sz="2300" dirty="0"/>
              <a:t> </a:t>
            </a:r>
            <a:r>
              <a:rPr lang="it-IT" sz="2300" dirty="0" smtClean="0"/>
              <a:t>specificamente identificati, con una popolazione che </a:t>
            </a:r>
            <a:r>
              <a:rPr lang="it-IT" sz="2300" dirty="0"/>
              <a:t>non può </a:t>
            </a:r>
            <a:r>
              <a:rPr lang="it-IT" sz="2300" dirty="0" smtClean="0"/>
              <a:t>inferiore </a:t>
            </a:r>
            <a:r>
              <a:rPr lang="it-IT" sz="2300" dirty="0"/>
              <a:t>a 10 000 abitanti né </a:t>
            </a:r>
            <a:r>
              <a:rPr lang="it-IT" sz="2300" dirty="0" smtClean="0"/>
              <a:t>superiore a </a:t>
            </a:r>
            <a:r>
              <a:rPr lang="it-IT" sz="2300" dirty="0"/>
              <a:t>150 </a:t>
            </a:r>
            <a:r>
              <a:rPr lang="it-IT" sz="2300" dirty="0" smtClean="0"/>
              <a:t>000;</a:t>
            </a:r>
            <a:endParaRPr lang="it-IT" sz="2300" dirty="0"/>
          </a:p>
          <a:p>
            <a:pPr marL="514350" indent="-514350">
              <a:buFont typeface="+mj-lt"/>
              <a:buAutoNum type="alphaLcParenR"/>
            </a:pPr>
            <a:r>
              <a:rPr lang="it-IT" sz="2300" dirty="0" smtClean="0"/>
              <a:t>gestito </a:t>
            </a:r>
            <a:r>
              <a:rPr lang="it-IT" sz="2300" dirty="0"/>
              <a:t>da gruppi d'azione locali composti da </a:t>
            </a:r>
            <a:r>
              <a:rPr lang="it-IT" sz="2300" dirty="0" smtClean="0"/>
              <a:t>rappresentanti </a:t>
            </a:r>
            <a:r>
              <a:rPr lang="it-IT" sz="2300" dirty="0"/>
              <a:t>degli interessi socio-economici </a:t>
            </a:r>
            <a:r>
              <a:rPr lang="it-IT" sz="2300" dirty="0" smtClean="0"/>
              <a:t>locali sia </a:t>
            </a:r>
            <a:r>
              <a:rPr lang="it-IT" sz="2300" dirty="0"/>
              <a:t>pubblici che privati, nei quali, a livello </a:t>
            </a:r>
            <a:r>
              <a:rPr lang="it-IT" sz="2300" dirty="0" smtClean="0"/>
              <a:t>decisionale</a:t>
            </a:r>
            <a:r>
              <a:rPr lang="it-IT" sz="2300" dirty="0"/>
              <a:t>, né le autorità pubbliche, quali </a:t>
            </a:r>
            <a:r>
              <a:rPr lang="it-IT" sz="2300" dirty="0" smtClean="0"/>
              <a:t>definite conformemente </a:t>
            </a:r>
            <a:r>
              <a:rPr lang="it-IT" sz="2300" dirty="0"/>
              <a:t>alle norme nazionali, né alcun </a:t>
            </a:r>
            <a:r>
              <a:rPr lang="it-IT" sz="2300" dirty="0" smtClean="0"/>
              <a:t>singolo </a:t>
            </a:r>
            <a:r>
              <a:rPr lang="it-IT" sz="2300" dirty="0"/>
              <a:t>gruppo di interesse rappresentano più </a:t>
            </a:r>
            <a:r>
              <a:rPr lang="it-IT" sz="2300" dirty="0" smtClean="0"/>
              <a:t>del 49</a:t>
            </a:r>
            <a:r>
              <a:rPr lang="it-IT" sz="2300" dirty="0"/>
              <a:t>% degli aventi diritto al voto;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300" dirty="0" smtClean="0"/>
              <a:t>attuato </a:t>
            </a:r>
            <a:r>
              <a:rPr lang="it-IT" sz="2300" dirty="0"/>
              <a:t>attraverso strategie territoriali di </a:t>
            </a:r>
            <a:r>
              <a:rPr lang="it-IT" sz="2300" dirty="0" smtClean="0"/>
              <a:t>sviluppo </a:t>
            </a:r>
            <a:r>
              <a:rPr lang="it-IT" sz="2300" dirty="0"/>
              <a:t>locale integrate e multisettoriali;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300" dirty="0" smtClean="0"/>
              <a:t>concepito </a:t>
            </a:r>
            <a:r>
              <a:rPr lang="it-IT" sz="2300" dirty="0"/>
              <a:t>tenendo conto dei bisogni e delle </a:t>
            </a:r>
            <a:r>
              <a:rPr lang="it-IT" sz="2300" dirty="0" smtClean="0"/>
              <a:t>potenzialità </a:t>
            </a:r>
            <a:r>
              <a:rPr lang="it-IT" sz="2300" dirty="0"/>
              <a:t>locali, e comprende elementi </a:t>
            </a:r>
            <a:r>
              <a:rPr lang="it-IT" sz="2300" dirty="0" smtClean="0"/>
              <a:t>innovativi nel </a:t>
            </a:r>
            <a:r>
              <a:rPr lang="it-IT" sz="2300" dirty="0"/>
              <a:t>contesto locale, attività di creazione di </a:t>
            </a:r>
            <a:r>
              <a:rPr lang="it-IT" sz="2300" dirty="0" smtClean="0"/>
              <a:t>reti e</a:t>
            </a:r>
            <a:r>
              <a:rPr lang="it-IT" sz="2300" dirty="0"/>
              <a:t>, se del caso, di cooperazione</a:t>
            </a:r>
            <a:r>
              <a:rPr lang="it-IT" sz="2300" dirty="0" smtClean="0"/>
              <a:t>.</a:t>
            </a:r>
            <a:endParaRPr lang="it-IT" sz="2300" dirty="0"/>
          </a:p>
          <a:p>
            <a:pPr marL="0" indent="0">
              <a:buNone/>
            </a:pPr>
            <a:r>
              <a:rPr lang="it-IT" sz="2600" dirty="0"/>
              <a:t>Le strategie di sviluppo locale di tipo </a:t>
            </a:r>
            <a:r>
              <a:rPr lang="it-IT" sz="2600" dirty="0" smtClean="0"/>
              <a:t>partecipativo </a:t>
            </a:r>
            <a:r>
              <a:rPr lang="it-IT" sz="2600" dirty="0"/>
              <a:t>sono selezionate da un comitato istituito a </a:t>
            </a:r>
            <a:r>
              <a:rPr lang="it-IT" sz="2600" dirty="0" smtClean="0"/>
              <a:t>tale scopo dall’autorità di </a:t>
            </a:r>
            <a:r>
              <a:rPr lang="it-IT" sz="2600" dirty="0"/>
              <a:t>gestione </a:t>
            </a:r>
            <a:r>
              <a:rPr lang="it-IT" sz="2600" dirty="0" smtClean="0"/>
              <a:t>e </a:t>
            </a:r>
            <a:r>
              <a:rPr lang="it-IT" sz="2600" dirty="0"/>
              <a:t>sono approvate </a:t>
            </a:r>
            <a:r>
              <a:rPr lang="it-IT" sz="2600" dirty="0" smtClean="0"/>
              <a:t>dalla stessa, con una </a:t>
            </a:r>
            <a:r>
              <a:rPr lang="it-IT" sz="2600" dirty="0"/>
              <a:t>decisione che </a:t>
            </a:r>
            <a:r>
              <a:rPr lang="it-IT" sz="2600" dirty="0" smtClean="0"/>
              <a:t>stabilisce anche la dotazione </a:t>
            </a:r>
            <a:r>
              <a:rPr lang="it-IT" sz="2600" dirty="0"/>
              <a:t>di ciascun fondo SIE interessato</a:t>
            </a:r>
            <a:r>
              <a:rPr lang="it-IT" sz="2600" dirty="0" smtClean="0"/>
              <a:t>. La loro elaborazione e attuazione compete a “gruppi di azione locale”, definiti all’art. 34 del Regolamento.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2202402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Programmazione nazionale 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dirty="0"/>
              <a:t>Nell’ambito del Bando MIUR per i Cluster Tecnologici Nazionali (CTN), pubblicato a Maggio 2012 e con esito a </a:t>
            </a:r>
            <a:r>
              <a:rPr lang="it-IT" dirty="0" smtClean="0"/>
              <a:t>Dicembre, è </a:t>
            </a:r>
            <a:r>
              <a:rPr lang="it-IT" dirty="0"/>
              <a:t>risultato vincente il </a:t>
            </a:r>
            <a:r>
              <a:rPr lang="it-IT" dirty="0" smtClean="0"/>
              <a:t>raggruppamento “</a:t>
            </a:r>
            <a:r>
              <a:rPr lang="it-IT" dirty="0"/>
              <a:t>Tecnologie per le Smart </a:t>
            </a:r>
            <a:r>
              <a:rPr lang="it-IT" dirty="0" err="1"/>
              <a:t>Communities</a:t>
            </a:r>
            <a:r>
              <a:rPr lang="it-IT" dirty="0"/>
              <a:t>” (CTN-TSC) coordinato dalla Fondazione Torino Wireless. Il partenariato del </a:t>
            </a:r>
            <a:r>
              <a:rPr lang="it-IT" dirty="0" smtClean="0"/>
              <a:t>CTN-TSC </a:t>
            </a:r>
            <a:r>
              <a:rPr lang="it-IT" dirty="0"/>
              <a:t>comprende: Regione Piemonte, ASTER e LEPIDA (Emilia Romagna), Distretto Monza Brianza (Lombardia), Distretto Tecnologico DHITECH (Puglia), SIIT - Distretto Tecnologico Sistemi Intelligenti Integrati Tecnologie (Liguria), Trento RISE (Trentino), VEGA (Veneto), </a:t>
            </a:r>
            <a:r>
              <a:rPr lang="it-IT" dirty="0" err="1"/>
              <a:t>DiT-BeCs</a:t>
            </a:r>
            <a:r>
              <a:rPr lang="it-IT" dirty="0"/>
              <a:t> Distretto delle tecnologie dei beni culturali e della città sostenibile (Toscana), FILAS (Lazio).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La proposta, </a:t>
            </a:r>
            <a:r>
              <a:rPr lang="it-IT" dirty="0"/>
              <a:t>come richiesto dal bando, prevede 1 progetto strategico e 4 progetti di ricerca industriale di durata massima di 36 mesi, per un valore totale di 43 Milioni di euro. Le priorità dei progetti sono: </a:t>
            </a:r>
            <a:r>
              <a:rPr lang="it-IT" b="1" dirty="0"/>
              <a:t>sicurezza e monitoraggio del territorio, scuola e istruzione, turismo e valorizzazione dei beni culturali, risparmio energetico ed efficienza energetica, salute e benessere, mobilità</a:t>
            </a:r>
            <a:r>
              <a:rPr lang="it-IT" dirty="0"/>
              <a:t>. Le quattro azioni cardine sono su: </a:t>
            </a:r>
            <a:r>
              <a:rPr lang="it-IT" b="1" dirty="0"/>
              <a:t>Mobilità Intelligente Ecosostenibile, Edifici a Zero Consumo Energetico in Distretti Urbani Intelligenti, La Città Educante, Social </a:t>
            </a:r>
            <a:r>
              <a:rPr lang="it-IT" b="1" dirty="0" err="1"/>
              <a:t>Museum</a:t>
            </a:r>
            <a:r>
              <a:rPr lang="it-IT" b="1" dirty="0"/>
              <a:t> and Smart </a:t>
            </a:r>
            <a:r>
              <a:rPr lang="it-IT" b="1" dirty="0" err="1"/>
              <a:t>Tourism</a:t>
            </a:r>
            <a:r>
              <a:rPr lang="it-IT" dirty="0"/>
              <a:t>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Il CTN-TSC fonda la sua pianificazione strategica sulle seguenti risorse: </a:t>
            </a:r>
            <a:r>
              <a:rPr lang="it-IT" b="1" dirty="0"/>
              <a:t>sistemi e componenti </a:t>
            </a:r>
            <a:r>
              <a:rPr lang="it-IT" b="1" dirty="0" err="1"/>
              <a:t>embedded</a:t>
            </a:r>
            <a:r>
              <a:rPr lang="it-IT" b="1" dirty="0"/>
              <a:t> avanzati e intelligenti, tecnologie e sistemi informatici avanzati, infrastrutture, tecnologie e servizi per Internet del futuro, tecnologie di contenuto e gestione dell'informazione, interfacce avanzate e robot</a:t>
            </a:r>
            <a:r>
              <a:rPr lang="it-IT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4727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Programmazione nazionale 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dirty="0"/>
              <a:t>Il Bando PON REC “Smart </a:t>
            </a:r>
            <a:r>
              <a:rPr lang="it-IT" dirty="0" err="1"/>
              <a:t>Cities</a:t>
            </a:r>
            <a:r>
              <a:rPr lang="it-IT" dirty="0"/>
              <a:t> and </a:t>
            </a:r>
            <a:r>
              <a:rPr lang="it-IT" dirty="0" err="1"/>
              <a:t>Communities</a:t>
            </a:r>
            <a:r>
              <a:rPr lang="it-IT" dirty="0"/>
              <a:t> and Social </a:t>
            </a:r>
            <a:r>
              <a:rPr lang="it-IT" dirty="0" err="1"/>
              <a:t>Innovation</a:t>
            </a:r>
            <a:r>
              <a:rPr lang="it-IT" dirty="0"/>
              <a:t>“ </a:t>
            </a:r>
            <a:r>
              <a:rPr lang="it-IT" dirty="0" smtClean="0"/>
              <a:t>per le Regioni </a:t>
            </a:r>
            <a:r>
              <a:rPr lang="it-IT" dirty="0"/>
              <a:t>Obiettivo Convergenza (esteso alla partecipazione di Sardegna e Basilicata ma con proprio cofinanziamento regionale), pubblicato a Marzo 2012 e con esito a </a:t>
            </a:r>
            <a:r>
              <a:rPr lang="it-IT" dirty="0" smtClean="0"/>
              <a:t>Settembre, </a:t>
            </a:r>
            <a:r>
              <a:rPr lang="it-IT" dirty="0"/>
              <a:t>ha finanziato 8 progetti con uno stanziamento pari a circa 196 milioni di euro, </a:t>
            </a:r>
            <a:r>
              <a:rPr lang="it-IT" dirty="0" smtClean="0"/>
              <a:t>equamente suddivisi fra Azione </a:t>
            </a:r>
            <a:r>
              <a:rPr lang="it-IT" dirty="0"/>
              <a:t>Integrata per la Società dell'Informazione </a:t>
            </a:r>
            <a:r>
              <a:rPr lang="it-IT" dirty="0" smtClean="0"/>
              <a:t>e Azione </a:t>
            </a:r>
            <a:r>
              <a:rPr lang="it-IT" dirty="0"/>
              <a:t>Integrata per lo Sviluppo Sostenibile (circa 100 milioni).</a:t>
            </a:r>
          </a:p>
          <a:p>
            <a:pPr marL="0" indent="0">
              <a:buNone/>
            </a:pPr>
            <a:r>
              <a:rPr lang="it-IT" dirty="0" smtClean="0"/>
              <a:t>A </a:t>
            </a:r>
            <a:r>
              <a:rPr lang="it-IT" dirty="0"/>
              <a:t>Febbraio 2014 il MIUR ha pubblicato la graduatoria definitiva dei progetti finanziati nell’ambito del Bando MIUR “Smart </a:t>
            </a:r>
            <a:r>
              <a:rPr lang="it-IT" dirty="0" err="1"/>
              <a:t>Cities</a:t>
            </a:r>
            <a:r>
              <a:rPr lang="it-IT" dirty="0"/>
              <a:t> and </a:t>
            </a:r>
            <a:r>
              <a:rPr lang="it-IT" dirty="0" err="1"/>
              <a:t>Communities</a:t>
            </a:r>
            <a:r>
              <a:rPr lang="it-IT" dirty="0"/>
              <a:t> and Social </a:t>
            </a:r>
            <a:r>
              <a:rPr lang="it-IT" dirty="0" err="1"/>
              <a:t>Innovation</a:t>
            </a:r>
            <a:r>
              <a:rPr lang="it-IT" dirty="0"/>
              <a:t>” aperto a tutto il territorio nazionale, pubblicato a Luglio 2012. Rispetto a una dotazione iniziale complessiva di circa 600 milioni, di cui 25 destinati ai progetti di Social </a:t>
            </a:r>
            <a:r>
              <a:rPr lang="it-IT" dirty="0" err="1" smtClean="0"/>
              <a:t>Innovation</a:t>
            </a:r>
            <a:r>
              <a:rPr lang="it-IT" dirty="0" smtClean="0"/>
              <a:t> </a:t>
            </a:r>
            <a:r>
              <a:rPr lang="it-IT" dirty="0"/>
              <a:t>proposti da giovani under </a:t>
            </a:r>
            <a:r>
              <a:rPr lang="it-IT" dirty="0" smtClean="0"/>
              <a:t>30, </a:t>
            </a:r>
            <a:r>
              <a:rPr lang="it-IT" dirty="0"/>
              <a:t>il MIUR ha deciso di ridurre lo stanziamento, dopo le verifiche sui progetti, a circa 305 milioni, di cui </a:t>
            </a:r>
            <a:r>
              <a:rPr lang="it-IT" dirty="0" smtClean="0"/>
              <a:t>25 destinati </a:t>
            </a:r>
            <a:r>
              <a:rPr lang="it-IT" dirty="0"/>
              <a:t>ai progetti di Social </a:t>
            </a:r>
            <a:r>
              <a:rPr lang="it-IT" dirty="0" err="1"/>
              <a:t>Innovation</a:t>
            </a:r>
            <a:r>
              <a:rPr lang="it-IT" dirty="0"/>
              <a:t>. Sono stati finanziati in tutto 80 progetti: 32 progetti di ricerca industriale su Smart </a:t>
            </a:r>
            <a:r>
              <a:rPr lang="it-IT" dirty="0" err="1"/>
              <a:t>Cities</a:t>
            </a:r>
            <a:r>
              <a:rPr lang="it-IT" dirty="0"/>
              <a:t> and </a:t>
            </a:r>
            <a:r>
              <a:rPr lang="it-IT" dirty="0" err="1"/>
              <a:t>Communities</a:t>
            </a:r>
            <a:r>
              <a:rPr lang="it-IT" dirty="0"/>
              <a:t> e 48 progetti su Social </a:t>
            </a:r>
            <a:r>
              <a:rPr lang="it-IT" dirty="0" err="1" smtClean="0"/>
              <a:t>Innovation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Gli </a:t>
            </a:r>
            <a:r>
              <a:rPr lang="it-IT" dirty="0"/>
              <a:t>ambiti, individuati dal MIUR, su cui sviluppare le proposte, erano 16: </a:t>
            </a:r>
            <a:r>
              <a:rPr lang="it-IT" b="1" dirty="0"/>
              <a:t>Sicurezza del Territorio, Invecchiamento della Società, Tecnologie Welfare ed Inclusione, Domotica, Giustizia, Scuola, Waste Management, Tecnologie del Mare, Salute, Trasporti e Mobilità Terrestre, Logistica Last-</a:t>
            </a:r>
            <a:r>
              <a:rPr lang="it-IT" b="1" dirty="0" err="1"/>
              <a:t>Mile</a:t>
            </a:r>
            <a:r>
              <a:rPr lang="it-IT" b="1" dirty="0"/>
              <a:t>, Smart </a:t>
            </a:r>
            <a:r>
              <a:rPr lang="it-IT" b="1" dirty="0" err="1"/>
              <a:t>Grids</a:t>
            </a:r>
            <a:r>
              <a:rPr lang="it-IT" b="1" dirty="0"/>
              <a:t>, Architettura Sostenibile e Materiali, Cultural Heritage, Gestione Risorse Idriche, </a:t>
            </a:r>
            <a:r>
              <a:rPr lang="it-IT" b="1" dirty="0" err="1"/>
              <a:t>Cloud</a:t>
            </a:r>
            <a:r>
              <a:rPr lang="it-IT" b="1" dirty="0"/>
              <a:t> Computing Technologies per Smart </a:t>
            </a:r>
            <a:r>
              <a:rPr lang="it-IT" b="1" dirty="0" err="1"/>
              <a:t>Government</a:t>
            </a:r>
            <a:r>
              <a:rPr lang="it-IT" dirty="0"/>
              <a:t>.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4916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Programmazione nazionale (3)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dirty="0" smtClean="0"/>
              <a:t>Il nuovo </a:t>
            </a:r>
            <a:r>
              <a:rPr lang="it-IT" dirty="0"/>
              <a:t>Programma Operativo Nazionale “Città Metropolitane” (PON METRO), di cui sono state illustrate le linee strategiche a Febbraio </a:t>
            </a:r>
            <a:r>
              <a:rPr lang="it-IT" dirty="0" smtClean="0"/>
              <a:t>2014, agirà </a:t>
            </a:r>
            <a:r>
              <a:rPr lang="it-IT" dirty="0"/>
              <a:t>in parallelo ai Programmi Operativi Regionali e in sinergia con essi, </a:t>
            </a:r>
            <a:r>
              <a:rPr lang="it-IT" dirty="0" smtClean="0"/>
              <a:t>con riferimento alle </a:t>
            </a:r>
            <a:r>
              <a:rPr lang="it-IT" dirty="0"/>
              <a:t>14 Città </a:t>
            </a:r>
            <a:r>
              <a:rPr lang="it-IT" dirty="0" smtClean="0"/>
              <a:t>Metropolitane </a:t>
            </a:r>
            <a:r>
              <a:rPr lang="it-IT" dirty="0"/>
              <a:t>del Paese, intese come punti di accumulazione di grandi potenzialità di sviluppo: </a:t>
            </a:r>
            <a:r>
              <a:rPr lang="it-IT" dirty="0" smtClean="0"/>
              <a:t>Roma</a:t>
            </a:r>
            <a:r>
              <a:rPr lang="it-IT" dirty="0"/>
              <a:t>, Bari, Bologna, Genova, Firenze, Milano, Napoli, Torino, Reggio Calabria, Venezia, Cagliari, Catania, Messina, </a:t>
            </a:r>
            <a:r>
              <a:rPr lang="it-IT" dirty="0" smtClean="0"/>
              <a:t>e Palermo. </a:t>
            </a:r>
            <a:r>
              <a:rPr lang="it-IT" dirty="0"/>
              <a:t>In queste città si concentra il 30% della popolazione e dell’occupazione del Paese, viene prodotto il 35% del PIL nazionale e nasce il 40% dei brevetti depositati. La dotazione totale del programma sarà di circa 1 miliardo, con 80-100 milioni destinati a ciascuna città metropolitana del Sud e 35-40 milioni a ciascuna del Centro-Nord e Sardegna. I finanziamenti dovranno essere destinati a pochi progetti ma finalizzati al ridisegno e alla modernizzazione dei servizi urbani, attraverso piani di investimento per il miglioramento delle infrastrutture di rete e dei servizi pubblici e con ricadute dirette e misurabili sui cittadini residenti e, più in generale, sugli utilizzatori della città. I principali risultati attesi sono: </a:t>
            </a:r>
            <a:r>
              <a:rPr lang="it-IT" b="1" dirty="0"/>
              <a:t>1) l’aumento della mobilità sostenibile nelle aree urbane; 2) la riduzione dei consumi energetici negli edifici e nelle strutture pubbliche o ad uso pubblico, residenziali e non residenziali; 3) la diffusione dei servizi digitali </a:t>
            </a:r>
            <a:r>
              <a:rPr lang="it-IT" dirty="0"/>
              <a:t>attraverso la realizzazione di servizi che permettano di ridurre gli spostamenti fisici e di accelerare i tempi di esecuzione delle pratiche a costi più bassi (rapporti delle imprese e dei cittadini con le Pubbliche Amministrazioni).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6663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priorità strategiche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Ambiziose </a:t>
            </a:r>
            <a:r>
              <a:rPr lang="it-IT" dirty="0"/>
              <a:t>ma realistiche</a:t>
            </a:r>
          </a:p>
          <a:p>
            <a:r>
              <a:rPr lang="it-IT" dirty="0"/>
              <a:t>Adeguate al territorio</a:t>
            </a:r>
          </a:p>
          <a:p>
            <a:r>
              <a:rPr lang="it-IT" dirty="0"/>
              <a:t>Coerenti con lo stato dell’arte scientifico e tecnologico</a:t>
            </a:r>
          </a:p>
          <a:p>
            <a:r>
              <a:rPr lang="it-IT" dirty="0"/>
              <a:t>Connesse alle sfide della società</a:t>
            </a:r>
          </a:p>
          <a:p>
            <a:r>
              <a:rPr lang="it-IT" dirty="0"/>
              <a:t>Conformi alle politiche europee (H2020)</a:t>
            </a:r>
          </a:p>
          <a:p>
            <a:endParaRPr lang="it-IT" dirty="0"/>
          </a:p>
          <a:p>
            <a:r>
              <a:rPr lang="it-IT" dirty="0"/>
              <a:t>Convergenti</a:t>
            </a:r>
          </a:p>
          <a:p>
            <a:endParaRPr lang="it-IT" dirty="0"/>
          </a:p>
          <a:p>
            <a:r>
              <a:rPr lang="it-IT" dirty="0"/>
              <a:t>Limitate nel numero (specializzazione)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2395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ALCUNE PRIORITA</a:t>
            </a:r>
            <a:r>
              <a:rPr lang="it-IT" dirty="0" smtClean="0"/>
              <a:t>’ – </a:t>
            </a:r>
            <a:r>
              <a:rPr lang="it-IT" i="1" dirty="0" smtClean="0"/>
              <a:t>DRAFT 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52261"/>
            <a:ext cx="8229600" cy="362943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it-IT" dirty="0" smtClean="0"/>
              <a:t>In termini generali, </a:t>
            </a:r>
            <a:r>
              <a:rPr lang="it-IT" b="1" dirty="0"/>
              <a:t>integrazione fra le infrastrutture energetiche, </a:t>
            </a:r>
            <a:r>
              <a:rPr lang="it-IT" b="1" dirty="0" smtClean="0"/>
              <a:t>dei </a:t>
            </a:r>
            <a:r>
              <a:rPr lang="it-IT" b="1" dirty="0"/>
              <a:t>trasporti e </a:t>
            </a:r>
            <a:r>
              <a:rPr lang="it-IT" b="1" dirty="0" smtClean="0"/>
              <a:t>dell’ICT in ambito urbano</a:t>
            </a:r>
            <a:r>
              <a:rPr lang="it-IT" dirty="0" smtClean="0"/>
              <a:t>, </a:t>
            </a:r>
            <a:r>
              <a:rPr lang="it-IT" dirty="0"/>
              <a:t>queste ultime </a:t>
            </a:r>
            <a:r>
              <a:rPr lang="it-IT" dirty="0" smtClean="0"/>
              <a:t>considerate come </a:t>
            </a:r>
            <a:r>
              <a:rPr lang="it-IT" dirty="0" err="1" smtClean="0"/>
              <a:t>enabler</a:t>
            </a:r>
            <a:r>
              <a:rPr lang="it-IT" dirty="0" smtClean="0"/>
              <a:t> </a:t>
            </a:r>
            <a:r>
              <a:rPr lang="it-IT" dirty="0"/>
              <a:t>delle </a:t>
            </a:r>
            <a:r>
              <a:rPr lang="it-IT" dirty="0" smtClean="0"/>
              <a:t>precedenti</a:t>
            </a:r>
          </a:p>
          <a:p>
            <a:pPr lvl="0"/>
            <a:r>
              <a:rPr lang="it-IT" dirty="0" smtClean="0"/>
              <a:t>Più </a:t>
            </a:r>
            <a:r>
              <a:rPr lang="it-IT" dirty="0"/>
              <a:t>specificamente, </a:t>
            </a:r>
            <a:r>
              <a:rPr lang="it-IT" dirty="0" smtClean="0"/>
              <a:t>il focus è su tecnologie per </a:t>
            </a:r>
            <a:r>
              <a:rPr lang="it-IT" dirty="0"/>
              <a:t>la mobilità urbana e i trasporti, l’efficienza energetica degli edifici e dei distretti, la domotica, la logistica last-</a:t>
            </a:r>
            <a:r>
              <a:rPr lang="it-IT" dirty="0" err="1"/>
              <a:t>mile</a:t>
            </a:r>
            <a:r>
              <a:rPr lang="it-IT" dirty="0"/>
              <a:t>, la produzione, distribuzione e conservazione </a:t>
            </a:r>
            <a:r>
              <a:rPr lang="it-IT" dirty="0" smtClean="0"/>
              <a:t>dell’energia</a:t>
            </a:r>
          </a:p>
          <a:p>
            <a:pPr lvl="0"/>
            <a:r>
              <a:rPr lang="it-IT" dirty="0" smtClean="0"/>
              <a:t>In aggiunta a quanto sopra, un forte rilievo assume </a:t>
            </a:r>
            <a:r>
              <a:rPr lang="it-IT" b="1" dirty="0" smtClean="0"/>
              <a:t>l’integrazione con gli aspetti “umanistici” e dell’innovazione sociale</a:t>
            </a:r>
            <a:r>
              <a:rPr lang="it-IT" dirty="0" smtClean="0"/>
              <a:t>, che deriva dalla distinzione metodologica fra intelligenza delle “Città” intese come infrastrutture e delle “Comunità” intese come ambienti di vita e di relazione</a:t>
            </a:r>
            <a:r>
              <a:rPr lang="it-IT" sz="2600" dirty="0" smtClean="0"/>
              <a:t>.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43623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79" y="1345852"/>
            <a:ext cx="7823167" cy="5512148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4552533" y="1345852"/>
            <a:ext cx="3857672" cy="5363875"/>
          </a:xfrm>
          <a:prstGeom prst="ellipse">
            <a:avLst/>
          </a:prstGeom>
          <a:noFill/>
          <a:ln w="38100" cmpd="sng"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90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Fornire elementi per la selezione delle priorità della Regione Siciliana</a:t>
            </a:r>
          </a:p>
          <a:p>
            <a:r>
              <a:rPr lang="it-IT" dirty="0" smtClean="0"/>
              <a:t>Condividere orientamenti tecnologici sul tema  </a:t>
            </a:r>
          </a:p>
          <a:p>
            <a:pPr lvl="1"/>
            <a:r>
              <a:rPr lang="it-IT" dirty="0" smtClean="0"/>
              <a:t>A livello europeo</a:t>
            </a:r>
          </a:p>
          <a:p>
            <a:pPr lvl="1"/>
            <a:r>
              <a:rPr lang="it-IT" dirty="0" smtClean="0"/>
              <a:t>A livello nazionale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2433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ALCUNE PRIORITA’ – </a:t>
            </a:r>
            <a:r>
              <a:rPr lang="it-IT" i="1" dirty="0"/>
              <a:t>DRAFT </a:t>
            </a:r>
            <a:r>
              <a:rPr lang="it-IT" i="1" dirty="0" smtClean="0"/>
              <a:t>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52261"/>
            <a:ext cx="8229600" cy="4150139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tecnologie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energetiche a basso tenore di carbonio</a:t>
            </a:r>
          </a:p>
          <a:p>
            <a:r>
              <a:rPr lang="it-IT" dirty="0" err="1" smtClean="0">
                <a:solidFill>
                  <a:srgbClr val="000000"/>
                </a:solidFill>
                <a:ea typeface="Calibri"/>
                <a:cs typeface="Calibri"/>
              </a:rPr>
              <a:t>smart</a:t>
            </a:r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energy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grid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,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smart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energy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network efficienti e adattabili con sistemi di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storage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e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demand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control in grado di bilanciare il carico in base alla domanda e all’offerta</a:t>
            </a: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soluzioni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per l’integrazione intelligente della produzione, lo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storage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e il consumo a livello urbano della produzione di energia elettrica e termica </a:t>
            </a: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reti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globali di sensori </a:t>
            </a:r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(</a:t>
            </a:r>
            <a:r>
              <a:rPr lang="it-IT" dirty="0" err="1" smtClean="0">
                <a:solidFill>
                  <a:srgbClr val="000000"/>
                </a:solidFill>
                <a:ea typeface="Calibri"/>
                <a:cs typeface="Calibri"/>
              </a:rPr>
              <a:t>urban</a:t>
            </a:r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Calibri"/>
                <a:cs typeface="Calibri"/>
              </a:rPr>
              <a:t>sensor</a:t>
            </a:r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networks) in grado di rilevare dati energetici ed inviarli a piattaforme ICT multifunzione per l’erogazione di servizi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smart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basati su dati in tempo reale</a:t>
            </a:r>
          </a:p>
          <a:p>
            <a:r>
              <a:rPr lang="it-IT" dirty="0" err="1" smtClean="0">
                <a:solidFill>
                  <a:srgbClr val="000000"/>
                </a:solidFill>
                <a:ea typeface="Calibri"/>
                <a:cs typeface="Calibri"/>
              </a:rPr>
              <a:t>virtual</a:t>
            </a:r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power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Calibri"/>
                <a:cs typeface="Calibri"/>
              </a:rPr>
              <a:t>plants</a:t>
            </a:r>
            <a:endParaRPr lang="it-IT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integrazione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su larga scala delle nuove fonti di energia rinnovabili con le reti esistenti e con gli </a:t>
            </a:r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edifici</a:t>
            </a:r>
          </a:p>
          <a:p>
            <a:pPr marL="0" indent="0">
              <a:buNone/>
            </a:pPr>
            <a:r>
              <a:rPr lang="it-IT" dirty="0" smtClean="0"/>
              <a:t>(</a:t>
            </a:r>
            <a:r>
              <a:rPr lang="it-IT" dirty="0"/>
              <a:t>Attività </a:t>
            </a:r>
            <a:r>
              <a:rPr lang="it-IT" dirty="0" smtClean="0"/>
              <a:t>legate all’ambito </a:t>
            </a:r>
            <a:r>
              <a:rPr lang="it-IT" b="1" dirty="0" smtClean="0"/>
              <a:t>SMART ENERGY</a:t>
            </a:r>
            <a:r>
              <a:rPr lang="it-IT" dirty="0" smtClean="0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311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ALCUNE PRIORITA’ – </a:t>
            </a:r>
            <a:r>
              <a:rPr lang="it-IT" i="1" dirty="0"/>
              <a:t>DRAFT </a:t>
            </a:r>
            <a:r>
              <a:rPr lang="it-IT" i="1" dirty="0" smtClean="0"/>
              <a:t>(3)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52261"/>
            <a:ext cx="8229600" cy="4150139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design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e progettazione di una nuova generazione di edifici in contesto urbano</a:t>
            </a: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nuovi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materiali e tecnologie per edifici ad efficienza energetica, che consentano di realizzare un’interfaccia ottimale tra gli edifici e l’ambiente interno ed esterno</a:t>
            </a: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materiali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e sistemi per high performance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insulation</a:t>
            </a:r>
            <a:endParaRPr lang="it-IT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edifici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interattivi ad efficienza energetica, in grado di immagazzinare energia e di produrne da fonti rinnovabili, diminuendo la domanda verso l’esterno e fornendo ambienti confortevoli e sani ai cittadini </a:t>
            </a: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zero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-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energy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ed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energy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-positive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buildings</a:t>
            </a:r>
            <a:endParaRPr lang="it-IT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interfacce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energetiche tra edifici ed infrastrutture energetiche urbane (“building-to-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grid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”)</a:t>
            </a:r>
          </a:p>
          <a:p>
            <a:r>
              <a:rPr lang="it-IT" dirty="0" err="1" smtClean="0">
                <a:solidFill>
                  <a:srgbClr val="000000"/>
                </a:solidFill>
                <a:ea typeface="Calibri"/>
                <a:cs typeface="Calibri"/>
              </a:rPr>
              <a:t>deep</a:t>
            </a:r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e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smart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retrofitting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di edifici esistenti </a:t>
            </a: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policy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e misure di supporto al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retrofitting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di vecchi edifici</a:t>
            </a:r>
          </a:p>
          <a:p>
            <a:r>
              <a:rPr lang="it-IT" dirty="0" err="1" smtClean="0">
                <a:solidFill>
                  <a:srgbClr val="000000"/>
                </a:solidFill>
                <a:ea typeface="Calibri"/>
                <a:cs typeface="Calibri"/>
              </a:rPr>
              <a:t>smart</a:t>
            </a:r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heating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,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smart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cooling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,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smart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ventilation</a:t>
            </a:r>
            <a:endParaRPr lang="it-IT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it-IT" dirty="0" err="1" smtClean="0">
                <a:solidFill>
                  <a:srgbClr val="000000"/>
                </a:solidFill>
                <a:ea typeface="Calibri"/>
                <a:cs typeface="Calibri"/>
              </a:rPr>
              <a:t>smart</a:t>
            </a:r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lighting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(indoor e outdoor)</a:t>
            </a:r>
          </a:p>
          <a:p>
            <a:pPr marL="0" indent="0">
              <a:buNone/>
            </a:pPr>
            <a:r>
              <a:rPr lang="it-IT" dirty="0" smtClean="0"/>
              <a:t>(</a:t>
            </a:r>
            <a:r>
              <a:rPr lang="it-IT" dirty="0"/>
              <a:t>Attività </a:t>
            </a:r>
            <a:r>
              <a:rPr lang="it-IT" dirty="0" smtClean="0"/>
              <a:t>legate all’ambito </a:t>
            </a:r>
            <a:r>
              <a:rPr lang="it-IT" b="1" dirty="0" smtClean="0"/>
              <a:t>SMART BUILDINGS AND URBAN DISTRICTS</a:t>
            </a:r>
            <a:r>
              <a:rPr lang="it-IT" dirty="0" smtClean="0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172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ALCUNE PRIORITA’ – </a:t>
            </a:r>
            <a:r>
              <a:rPr lang="it-IT" i="1" dirty="0"/>
              <a:t>DRAFT </a:t>
            </a:r>
            <a:r>
              <a:rPr lang="it-IT" i="1" dirty="0" smtClean="0"/>
              <a:t>(4)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52261"/>
            <a:ext cx="8229600" cy="4150139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veicoli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elettrici, interazione ed integrazione dei veicoli elettrici con le reti energetiche</a:t>
            </a:r>
          </a:p>
          <a:p>
            <a:r>
              <a:rPr lang="it-IT" dirty="0" err="1" smtClean="0">
                <a:solidFill>
                  <a:srgbClr val="000000"/>
                </a:solidFill>
                <a:ea typeface="Calibri"/>
                <a:cs typeface="Calibri"/>
              </a:rPr>
              <a:t>electrical</a:t>
            </a:r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vehicle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charging</a:t>
            </a:r>
            <a:endParaRPr lang="it-IT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it-IT" dirty="0" err="1" smtClean="0">
                <a:solidFill>
                  <a:srgbClr val="000000"/>
                </a:solidFill>
                <a:ea typeface="Calibri"/>
                <a:cs typeface="Calibri"/>
              </a:rPr>
              <a:t>Intelligent</a:t>
            </a:r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Transport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Systems (ITS)</a:t>
            </a: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cooperative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ITS</a:t>
            </a: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cooperative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driving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,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intelligent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and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autonomous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vehicles</a:t>
            </a:r>
            <a:endParaRPr lang="it-IT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Internet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of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Vehicles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(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IoV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)</a:t>
            </a: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car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-to-car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communicaton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, network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architectures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per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IoV</a:t>
            </a:r>
            <a:endParaRPr lang="it-IT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it-IT" dirty="0" err="1" smtClean="0">
                <a:solidFill>
                  <a:srgbClr val="000000"/>
                </a:solidFill>
                <a:ea typeface="Calibri"/>
                <a:cs typeface="Calibri"/>
              </a:rPr>
              <a:t>Vehicle</a:t>
            </a:r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Behavior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Model, Environment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Awareness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,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Modeling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and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Simulation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per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IoV</a:t>
            </a:r>
            <a:endParaRPr lang="it-IT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Automotive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Electronics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,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Automatic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Control per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IoV</a:t>
            </a:r>
            <a:endParaRPr lang="it-IT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it-IT" dirty="0" err="1" smtClean="0">
                <a:solidFill>
                  <a:srgbClr val="000000"/>
                </a:solidFill>
                <a:ea typeface="Calibri"/>
                <a:cs typeface="Calibri"/>
              </a:rPr>
              <a:t>Swarm</a:t>
            </a:r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Intelligent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Computing per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IoV</a:t>
            </a:r>
            <a:endParaRPr lang="it-IT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Social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Network per IOV</a:t>
            </a:r>
          </a:p>
          <a:p>
            <a:r>
              <a:rPr lang="it-IT" dirty="0" err="1" smtClean="0">
                <a:solidFill>
                  <a:srgbClr val="000000"/>
                </a:solidFill>
                <a:ea typeface="Calibri"/>
                <a:cs typeface="Calibri"/>
              </a:rPr>
              <a:t>IoV</a:t>
            </a:r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Applications and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Standards</a:t>
            </a:r>
            <a:endParaRPr lang="it-IT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dirty="0" smtClean="0"/>
              <a:t>(</a:t>
            </a:r>
            <a:r>
              <a:rPr lang="it-IT" dirty="0"/>
              <a:t>Attività </a:t>
            </a:r>
            <a:r>
              <a:rPr lang="it-IT" dirty="0" smtClean="0"/>
              <a:t>legate all’ambito </a:t>
            </a:r>
            <a:r>
              <a:rPr lang="it-IT" b="1" dirty="0" smtClean="0"/>
              <a:t>SMART MOBILITY</a:t>
            </a:r>
            <a:r>
              <a:rPr lang="it-IT" dirty="0" smtClean="0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279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ALCUNE PRIORITA’ – </a:t>
            </a:r>
            <a:r>
              <a:rPr lang="it-IT" i="1" dirty="0"/>
              <a:t>DRAFT </a:t>
            </a:r>
            <a:r>
              <a:rPr lang="it-IT" i="1" dirty="0" smtClean="0"/>
              <a:t>(5)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52261"/>
            <a:ext cx="8229600" cy="4150139"/>
          </a:xfrm>
        </p:spPr>
        <p:txBody>
          <a:bodyPr>
            <a:normAutofit fontScale="47500" lnSpcReduction="20000"/>
          </a:bodyPr>
          <a:lstStyle/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design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di database integrati e strutturati e di sistemi che facilitino la pianificazione delle Smart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Cities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e il monitoraggio dei relativi KPI</a:t>
            </a:r>
          </a:p>
          <a:p>
            <a:r>
              <a:rPr lang="it-IT" dirty="0" err="1" smtClean="0">
                <a:solidFill>
                  <a:srgbClr val="000000"/>
                </a:solidFill>
                <a:ea typeface="Calibri"/>
                <a:cs typeface="Calibri"/>
              </a:rPr>
              <a:t>Decision</a:t>
            </a:r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Support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Systems (DSS), strumenti di simulazione e di modellazione di supporto allo sviluppo delle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roadmap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urbane</a:t>
            </a: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Internet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of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Things-IoT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/Internet of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Everything-IoE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per le Smart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Cities</a:t>
            </a:r>
            <a:endParaRPr lang="it-IT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Smart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System Integration</a:t>
            </a: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tecnologie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e servizi basati su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cloud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per città sostenibili</a:t>
            </a: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Big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Data generation and management</a:t>
            </a: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Broadband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Internet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technologies</a:t>
            </a:r>
            <a:endParaRPr lang="it-IT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NGN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networks</a:t>
            </a: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5G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technologies</a:t>
            </a:r>
            <a:endParaRPr lang="it-IT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Open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Data imprescindibili da Open Services ed architetture SOA</a:t>
            </a: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human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oriented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technologies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(tecnologie ICT abilitanti per lo sviluppo dell’espressione/manifestazione del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need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, la comprensione del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need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, la soddisfazione del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need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; ICT che consentano la partecipazione ed inclusione sociale)</a:t>
            </a: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aumento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delle connessioni internet via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smartphone</a:t>
            </a:r>
            <a:endParaRPr lang="it-IT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aumento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della diffusione dei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device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mobili</a:t>
            </a: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intelligenza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dei prodotti e dei processi</a:t>
            </a: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definizione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di Smart </a:t>
            </a:r>
            <a:r>
              <a:rPr lang="it-IT" dirty="0" err="1">
                <a:solidFill>
                  <a:srgbClr val="000000"/>
                </a:solidFill>
                <a:ea typeface="Calibri"/>
                <a:cs typeface="Calibri"/>
              </a:rPr>
              <a:t>Cities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 open standard</a:t>
            </a:r>
          </a:p>
          <a:p>
            <a:r>
              <a:rPr lang="it-IT" dirty="0" smtClean="0">
                <a:solidFill>
                  <a:srgbClr val="000000"/>
                </a:solidFill>
                <a:ea typeface="Calibri"/>
                <a:cs typeface="Calibri"/>
              </a:rPr>
              <a:t>definizione </a:t>
            </a:r>
            <a:r>
              <a:rPr lang="it-IT" dirty="0">
                <a:solidFill>
                  <a:srgbClr val="000000"/>
                </a:solidFill>
                <a:ea typeface="Calibri"/>
                <a:cs typeface="Calibri"/>
              </a:rPr>
              <a:t>di criteri di certificazione per i dati e le informazioni riguardanti l’uso dell’energia, l’uso delle risorse idriche, le emissioni di gas serra</a:t>
            </a:r>
          </a:p>
          <a:p>
            <a:pPr marL="0" indent="0">
              <a:buNone/>
            </a:pPr>
            <a:r>
              <a:rPr lang="it-IT" dirty="0" smtClean="0"/>
              <a:t>(</a:t>
            </a:r>
            <a:r>
              <a:rPr lang="it-IT" dirty="0"/>
              <a:t>Attività </a:t>
            </a:r>
            <a:r>
              <a:rPr lang="it-IT" dirty="0" smtClean="0"/>
              <a:t>legate all’ambito </a:t>
            </a:r>
            <a:r>
              <a:rPr lang="it-IT" b="1" dirty="0" smtClean="0"/>
              <a:t>SMART GOVERNMENT</a:t>
            </a:r>
            <a:r>
              <a:rPr lang="it-IT" dirty="0" smtClean="0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99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ALTRE CONSIDERAZIONI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/>
              <a:t>Attualmente l'Italia ha un </a:t>
            </a:r>
            <a:r>
              <a:rPr lang="it-IT" dirty="0" smtClean="0"/>
              <a:t>buon posizionamento </a:t>
            </a:r>
            <a:r>
              <a:rPr lang="it-IT" dirty="0"/>
              <a:t>strategico </a:t>
            </a:r>
            <a:r>
              <a:rPr lang="it-IT" dirty="0" smtClean="0"/>
              <a:t>(sia per industria che per ricerca). </a:t>
            </a:r>
            <a:r>
              <a:rPr lang="it-IT" dirty="0"/>
              <a:t>Risulta </a:t>
            </a:r>
            <a:r>
              <a:rPr lang="it-IT" dirty="0" smtClean="0"/>
              <a:t>invece relativamente basso </a:t>
            </a:r>
            <a:r>
              <a:rPr lang="it-IT" dirty="0"/>
              <a:t>il livello di </a:t>
            </a:r>
            <a:r>
              <a:rPr lang="it-IT" dirty="0" smtClean="0"/>
              <a:t>“permeabilità sociale” </a:t>
            </a:r>
            <a:r>
              <a:rPr lang="it-IT" dirty="0"/>
              <a:t>degli </a:t>
            </a:r>
            <a:r>
              <a:rPr lang="it-IT" dirty="0" smtClean="0"/>
              <a:t>utilizzi e di capitalizzazione/scalabilità dei risultati. </a:t>
            </a:r>
          </a:p>
          <a:p>
            <a:r>
              <a:rPr lang="it-IT" dirty="0" smtClean="0"/>
              <a:t>Un </a:t>
            </a:r>
            <a:r>
              <a:rPr lang="it-IT" dirty="0"/>
              <a:t>territorio </a:t>
            </a:r>
            <a:r>
              <a:rPr lang="it-IT" dirty="0" smtClean="0"/>
              <a:t>intelligente </a:t>
            </a:r>
            <a:r>
              <a:rPr lang="it-IT" dirty="0"/>
              <a:t>deve essere </a:t>
            </a:r>
            <a:r>
              <a:rPr lang="it-IT" dirty="0" smtClean="0"/>
              <a:t>“sensibile”, avendo cura </a:t>
            </a:r>
            <a:r>
              <a:rPr lang="it-IT" dirty="0"/>
              <a:t>di sostenere </a:t>
            </a:r>
            <a:r>
              <a:rPr lang="it-IT" dirty="0" smtClean="0"/>
              <a:t>la crescita del </a:t>
            </a:r>
            <a:r>
              <a:rPr lang="it-IT" dirty="0"/>
              <a:t>proprio capitale umano e sociale </a:t>
            </a:r>
            <a:r>
              <a:rPr lang="it-IT" dirty="0" smtClean="0"/>
              <a:t>nell’adeguamento alle sfide della modernizzazione e dell’urbanizzazione. </a:t>
            </a:r>
          </a:p>
          <a:p>
            <a:r>
              <a:rPr lang="it-IT" dirty="0" smtClean="0"/>
              <a:t>Le Smart </a:t>
            </a:r>
            <a:r>
              <a:rPr lang="it-IT" dirty="0" err="1" smtClean="0"/>
              <a:t>Cities</a:t>
            </a:r>
            <a:r>
              <a:rPr lang="it-IT" dirty="0" smtClean="0"/>
              <a:t> &amp; </a:t>
            </a:r>
            <a:r>
              <a:rPr lang="it-IT" dirty="0" err="1" smtClean="0"/>
              <a:t>Communities</a:t>
            </a:r>
            <a:r>
              <a:rPr lang="it-IT" dirty="0" smtClean="0"/>
              <a:t> </a:t>
            </a:r>
            <a:r>
              <a:rPr lang="it-IT" dirty="0"/>
              <a:t>non </a:t>
            </a:r>
            <a:r>
              <a:rPr lang="it-IT" dirty="0" smtClean="0"/>
              <a:t>devono separare </a:t>
            </a:r>
            <a:r>
              <a:rPr lang="it-IT" dirty="0"/>
              <a:t>l'innovazione sociale dall'inclusione digitale, </a:t>
            </a:r>
            <a:r>
              <a:rPr lang="it-IT" dirty="0" smtClean="0"/>
              <a:t>garantendo </a:t>
            </a:r>
            <a:r>
              <a:rPr lang="it-IT" dirty="0"/>
              <a:t>apertura e dialogo </a:t>
            </a:r>
            <a:r>
              <a:rPr lang="it-IT" dirty="0" smtClean="0"/>
              <a:t>fra il </a:t>
            </a:r>
            <a:r>
              <a:rPr lang="it-IT" dirty="0"/>
              <a:t>pubblico ed il </a:t>
            </a:r>
            <a:r>
              <a:rPr lang="it-IT" dirty="0" smtClean="0"/>
              <a:t>privato (Living </a:t>
            </a:r>
            <a:r>
              <a:rPr lang="it-IT" dirty="0" err="1" smtClean="0"/>
              <a:t>Labs</a:t>
            </a:r>
            <a:r>
              <a:rPr lang="it-IT" dirty="0" smtClean="0"/>
              <a:t>), </a:t>
            </a:r>
            <a:r>
              <a:rPr lang="it-IT" dirty="0"/>
              <a:t>al fine di generare </a:t>
            </a:r>
            <a:r>
              <a:rPr lang="it-IT" dirty="0" smtClean="0"/>
              <a:t>obiettivi e azioni condivise di miglioramento continuo, supportati dalle tecnologie più innovative.</a:t>
            </a:r>
          </a:p>
          <a:p>
            <a:r>
              <a:rPr lang="it-IT" dirty="0" smtClean="0"/>
              <a:t>I contesti suburbani e periferici, le città minori, le aree </a:t>
            </a:r>
            <a:r>
              <a:rPr lang="it-IT" dirty="0" smtClean="0"/>
              <a:t>interne sono tutti ambiti possibili (in quanto poco presidiati) di sperimentazione, sia per il livello nazionale che regionale che per la cooperazione territoriale. A tale riguardo, può essere di grande aiuto un’attuazione più estesa del “metodo LEADER” (Reg. UE 1303-2013).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4619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Grazie per la cortese attenzione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2000" dirty="0" smtClean="0"/>
              <a:t>Francesco Molinari, </a:t>
            </a:r>
            <a:r>
              <a:rPr lang="it-IT" sz="2000" dirty="0" err="1" smtClean="0"/>
              <a:t>mail@</a:t>
            </a:r>
            <a:r>
              <a:rPr lang="it-IT" sz="2000" dirty="0" err="1" smtClean="0"/>
              <a:t>francescomolinari.it</a:t>
            </a:r>
            <a:endParaRPr lang="it-IT" sz="2000" dirty="0" smtClean="0"/>
          </a:p>
          <a:p>
            <a:pPr marL="0" indent="0" algn="ctr">
              <a:buNone/>
            </a:pPr>
            <a:endParaRPr lang="it-IT" sz="2000" dirty="0"/>
          </a:p>
          <a:p>
            <a:pPr marL="0" indent="0" algn="ctr">
              <a:buNone/>
            </a:pPr>
            <a:endParaRPr lang="it-IT" sz="2000" dirty="0" smtClean="0"/>
          </a:p>
          <a:p>
            <a:pPr marL="0" indent="0" algn="ctr">
              <a:buNone/>
            </a:pPr>
            <a:r>
              <a:rPr lang="it-IT" sz="2000" dirty="0" smtClean="0"/>
              <a:t>Nota: questa presentazione si basa in larga parte su un rapporto tematico predisposto da Nicola </a:t>
            </a:r>
            <a:r>
              <a:rPr lang="it-IT" sz="2000" dirty="0" err="1" smtClean="0"/>
              <a:t>Pirina</a:t>
            </a:r>
            <a:r>
              <a:rPr lang="it-IT" sz="2000" dirty="0" smtClean="0"/>
              <a:t>. Le responsabilità per eventuali errori ed omissioni restano comunque del sottoscritto.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1725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perimetro (di massima) dell’area di specializzazione</a:t>
            </a:r>
          </a:p>
          <a:p>
            <a:r>
              <a:rPr lang="it-IT" dirty="0" smtClean="0"/>
              <a:t>Il contesto (metodologico e tecnico-scientifico) della fase di identificazione delle priorità</a:t>
            </a:r>
          </a:p>
          <a:p>
            <a:r>
              <a:rPr lang="it-IT" dirty="0" smtClean="0"/>
              <a:t>Tendenze ed orientamenti</a:t>
            </a:r>
          </a:p>
          <a:p>
            <a:pPr lvl="1"/>
            <a:r>
              <a:rPr lang="it-IT" dirty="0" smtClean="0"/>
              <a:t>Europei</a:t>
            </a:r>
          </a:p>
          <a:p>
            <a:pPr lvl="1"/>
            <a:r>
              <a:rPr lang="it-IT" dirty="0" smtClean="0"/>
              <a:t>Nazionali</a:t>
            </a:r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795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PERIMETRO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Curiosamente, la ricerca teorica e statistica si sono </a:t>
            </a:r>
            <a:r>
              <a:rPr lang="it-IT" dirty="0" smtClean="0"/>
              <a:t>impegnate a fornire numerose definizioni di “Smart City” (lato domanda) ma hanno fin qui omesso di focalizzarsi sul </a:t>
            </a:r>
            <a:r>
              <a:rPr lang="it-IT" dirty="0" smtClean="0"/>
              <a:t>sistema </a:t>
            </a:r>
            <a:r>
              <a:rPr lang="it-IT" dirty="0" smtClean="0"/>
              <a:t>produttivo legato al </a:t>
            </a:r>
            <a:r>
              <a:rPr lang="it-IT" dirty="0" smtClean="0"/>
              <a:t>tema (lato offerta), </a:t>
            </a:r>
            <a:r>
              <a:rPr lang="it-IT" dirty="0" smtClean="0"/>
              <a:t>composto </a:t>
            </a:r>
            <a:r>
              <a:rPr lang="it-IT" dirty="0" smtClean="0"/>
              <a:t>da imprese appartenenti alle seguenti divisioni ATECO, se non altre:</a:t>
            </a:r>
            <a:endParaRPr lang="it-IT" dirty="0" smtClean="0"/>
          </a:p>
          <a:p>
            <a:pPr lvl="1"/>
            <a:r>
              <a:rPr lang="it-IT" dirty="0" smtClean="0"/>
              <a:t>26, 27 (produzione di macchinari elettrici ed elettronici)</a:t>
            </a:r>
            <a:endParaRPr lang="it-IT" dirty="0"/>
          </a:p>
          <a:p>
            <a:pPr lvl="1"/>
            <a:r>
              <a:rPr lang="it-IT" dirty="0" smtClean="0"/>
              <a:t>58, 59, 60, 61, 62, 63 (servizi di informazione e comunicazione)</a:t>
            </a:r>
          </a:p>
          <a:p>
            <a:pPr lvl="1"/>
            <a:r>
              <a:rPr lang="it-IT" dirty="0" smtClean="0"/>
              <a:t>72 (ricerca e sviluppo)</a:t>
            </a:r>
            <a:r>
              <a:rPr lang="it-IT" dirty="0" smtClean="0"/>
              <a:t>.</a:t>
            </a:r>
            <a:endParaRPr lang="it-IT" dirty="0" smtClean="0"/>
          </a:p>
          <a:p>
            <a:r>
              <a:rPr lang="it-IT" dirty="0" smtClean="0"/>
              <a:t>Mancano pertanto, ad oggi, studi e ricerche che definiscano la consistenza, anche occupazionale, di queste attività</a:t>
            </a:r>
            <a:endParaRPr lang="it-IT" dirty="0" smtClean="0"/>
          </a:p>
          <a:p>
            <a:pPr marL="857250" lvl="2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281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CONTESTO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S3</a:t>
            </a:r>
          </a:p>
          <a:p>
            <a:r>
              <a:rPr lang="it-IT" dirty="0" smtClean="0"/>
              <a:t>H2020 e altri programmi europei</a:t>
            </a:r>
          </a:p>
          <a:p>
            <a:r>
              <a:rPr lang="it-IT" dirty="0" err="1" smtClean="0"/>
              <a:t>KETs</a:t>
            </a:r>
            <a:endParaRPr lang="it-IT" dirty="0" smtClean="0"/>
          </a:p>
          <a:p>
            <a:r>
              <a:rPr lang="it-IT" dirty="0" smtClean="0"/>
              <a:t>Programmazione nazionale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288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STRATEGIA DI SPECIALIZZAZIONE INTELLIGENTE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Selezione di ambiti di intervento limitati</a:t>
            </a:r>
          </a:p>
          <a:p>
            <a:r>
              <a:rPr lang="it-IT" dirty="0" smtClean="0"/>
              <a:t>Approccio bottom-up e top-down</a:t>
            </a:r>
          </a:p>
          <a:p>
            <a:r>
              <a:rPr lang="it-IT" dirty="0" smtClean="0"/>
              <a:t>Stretta connessione con il territorio di riferimento</a:t>
            </a:r>
          </a:p>
          <a:p>
            <a:r>
              <a:rPr lang="it-IT" dirty="0" smtClean="0"/>
              <a:t>Processo condiviso a livello europeo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852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5162" y="3573464"/>
            <a:ext cx="20251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229600" cy="1143000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>
              <a:spcAft>
                <a:spcPts val="600"/>
              </a:spcAft>
              <a:defRPr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 </a:t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100" i="1" dirty="0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1150485525"/>
              </p:ext>
            </p:extLst>
          </p:nvPr>
        </p:nvGraphicFramePr>
        <p:xfrm>
          <a:off x="583865" y="1700808"/>
          <a:ext cx="711217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ma 7"/>
          <p:cNvGraphicFramePr/>
          <p:nvPr/>
        </p:nvGraphicFramePr>
        <p:xfrm>
          <a:off x="1315023" y="1174940"/>
          <a:ext cx="6134878" cy="55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Rettangolo 3"/>
          <p:cNvSpPr/>
          <p:nvPr/>
        </p:nvSpPr>
        <p:spPr>
          <a:xfrm>
            <a:off x="517282" y="620713"/>
            <a:ext cx="8043496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defRPr/>
            </a:pPr>
            <a:r>
              <a:rPr lang="it-IT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Std Medium" pitchFamily="34" charset="0"/>
              </a:rPr>
              <a:t>   I 6 </a:t>
            </a:r>
            <a:r>
              <a:rPr lang="it-IT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Std Medium" pitchFamily="34" charset="0"/>
              </a:rPr>
              <a:t>passi per costruire la </a:t>
            </a:r>
            <a:r>
              <a:rPr lang="it-IT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Std Medium" pitchFamily="34" charset="0"/>
              </a:rPr>
              <a:t>Smart </a:t>
            </a:r>
            <a:r>
              <a:rPr lang="it-IT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Std Medium" pitchFamily="34" charset="0"/>
              </a:rPr>
              <a:t>Specialisation Strategy Sicilia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Std Medium" pitchFamily="34" charset="0"/>
              </a:rPr>
              <a:t>…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Std Medium" pitchFamily="34" charset="0"/>
              </a:rPr>
              <a:t/>
            </a:r>
            <a:b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Std Medium" pitchFamily="34" charset="0"/>
              </a:rPr>
            </a:br>
            <a:endParaRPr lang="it-IT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eo Sans Std Medium" pitchFamily="34" charset="0"/>
            </a:endParaRPr>
          </a:p>
        </p:txBody>
      </p:sp>
      <p:graphicFrame>
        <p:nvGraphicFramePr>
          <p:cNvPr id="15" name="Diagramma 14"/>
          <p:cNvGraphicFramePr/>
          <p:nvPr/>
        </p:nvGraphicFramePr>
        <p:xfrm>
          <a:off x="914974" y="1340768"/>
          <a:ext cx="7696904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" name="Ovale 2"/>
          <p:cNvSpPr/>
          <p:nvPr/>
        </p:nvSpPr>
        <p:spPr>
          <a:xfrm>
            <a:off x="254000" y="4865085"/>
            <a:ext cx="5099538" cy="11840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13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HORIZON 2020 – LE GRANDI SFIDE DELLA SOCIETA’</a:t>
            </a:r>
            <a:endParaRPr lang="it-IT" dirty="0"/>
          </a:p>
        </p:txBody>
      </p:sp>
      <p:pic>
        <p:nvPicPr>
          <p:cNvPr id="5" name="Immagine 4" descr="Schermata 2014-04-27 alle 12.18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3" y="2365724"/>
            <a:ext cx="7483145" cy="4147419"/>
          </a:xfrm>
          <a:prstGeom prst="rect">
            <a:avLst/>
          </a:prstGeom>
        </p:spPr>
      </p:pic>
      <p:sp>
        <p:nvSpPr>
          <p:cNvPr id="8" name="Freccia sinistra 7"/>
          <p:cNvSpPr/>
          <p:nvPr/>
        </p:nvSpPr>
        <p:spPr>
          <a:xfrm>
            <a:off x="4801297" y="4581182"/>
            <a:ext cx="754762" cy="29954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sinistra 8"/>
          <p:cNvSpPr/>
          <p:nvPr/>
        </p:nvSpPr>
        <p:spPr>
          <a:xfrm>
            <a:off x="6975208" y="5047224"/>
            <a:ext cx="754762" cy="299541"/>
          </a:xfrm>
          <a:prstGeom prst="leftArrow">
            <a:avLst/>
          </a:prstGeom>
          <a:solidFill>
            <a:schemeClr val="accent1"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sinistra 5"/>
          <p:cNvSpPr/>
          <p:nvPr/>
        </p:nvSpPr>
        <p:spPr>
          <a:xfrm>
            <a:off x="4423916" y="3707742"/>
            <a:ext cx="754762" cy="299541"/>
          </a:xfrm>
          <a:prstGeom prst="leftArrow">
            <a:avLst/>
          </a:prstGeom>
          <a:solidFill>
            <a:schemeClr val="accent1"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sinistra 6"/>
          <p:cNvSpPr/>
          <p:nvPr/>
        </p:nvSpPr>
        <p:spPr>
          <a:xfrm>
            <a:off x="5178678" y="2951953"/>
            <a:ext cx="754762" cy="29954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sinistra 10"/>
          <p:cNvSpPr/>
          <p:nvPr/>
        </p:nvSpPr>
        <p:spPr>
          <a:xfrm>
            <a:off x="4358108" y="4143042"/>
            <a:ext cx="754762" cy="29954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sinistra 11"/>
          <p:cNvSpPr/>
          <p:nvPr/>
        </p:nvSpPr>
        <p:spPr>
          <a:xfrm>
            <a:off x="7472708" y="5542753"/>
            <a:ext cx="754762" cy="29954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sinistra 12"/>
          <p:cNvSpPr/>
          <p:nvPr/>
        </p:nvSpPr>
        <p:spPr>
          <a:xfrm>
            <a:off x="7729970" y="6016886"/>
            <a:ext cx="754762" cy="29954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13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KEY ENABLING TECHNOLOGIES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Nanotecnologie</a:t>
            </a:r>
          </a:p>
          <a:p>
            <a:r>
              <a:rPr lang="it-IT" dirty="0" smtClean="0"/>
              <a:t>Micro e nano elettronica</a:t>
            </a:r>
          </a:p>
          <a:p>
            <a:r>
              <a:rPr lang="it-IT" dirty="0" smtClean="0"/>
              <a:t>Biotecnologie industriali</a:t>
            </a:r>
          </a:p>
          <a:p>
            <a:r>
              <a:rPr lang="it-IT" dirty="0" smtClean="0"/>
              <a:t>Fotonica</a:t>
            </a:r>
          </a:p>
          <a:p>
            <a:r>
              <a:rPr lang="it-IT" dirty="0" smtClean="0"/>
              <a:t>Materiali avanzati</a:t>
            </a:r>
          </a:p>
          <a:p>
            <a:r>
              <a:rPr lang="it-IT" dirty="0" smtClean="0"/>
              <a:t>Sistemi di produzione avanzati</a:t>
            </a:r>
          </a:p>
          <a:p>
            <a:r>
              <a:rPr lang="it-IT" dirty="0" smtClean="0"/>
              <a:t>(ICT)</a:t>
            </a:r>
            <a:endParaRPr lang="it-IT" dirty="0"/>
          </a:p>
        </p:txBody>
      </p:sp>
      <p:sp>
        <p:nvSpPr>
          <p:cNvPr id="6" name="Freccia sinistra 5"/>
          <p:cNvSpPr/>
          <p:nvPr/>
        </p:nvSpPr>
        <p:spPr>
          <a:xfrm>
            <a:off x="4588473" y="3227159"/>
            <a:ext cx="754762" cy="29954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sinistra 7"/>
          <p:cNvSpPr/>
          <p:nvPr/>
        </p:nvSpPr>
        <p:spPr>
          <a:xfrm>
            <a:off x="1685638" y="5561304"/>
            <a:ext cx="754762" cy="29954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sinistra 10"/>
          <p:cNvSpPr/>
          <p:nvPr/>
        </p:nvSpPr>
        <p:spPr>
          <a:xfrm>
            <a:off x="3334541" y="2778157"/>
            <a:ext cx="754762" cy="299541"/>
          </a:xfrm>
          <a:prstGeom prst="leftArrow">
            <a:avLst/>
          </a:prstGeom>
          <a:solidFill>
            <a:schemeClr val="accent1"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sinistra 11"/>
          <p:cNvSpPr/>
          <p:nvPr/>
        </p:nvSpPr>
        <p:spPr>
          <a:xfrm>
            <a:off x="2301608" y="4183624"/>
            <a:ext cx="754762" cy="299541"/>
          </a:xfrm>
          <a:prstGeom prst="leftArrow">
            <a:avLst/>
          </a:prstGeom>
          <a:solidFill>
            <a:schemeClr val="accent1"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sinistra 12"/>
          <p:cNvSpPr/>
          <p:nvPr/>
        </p:nvSpPr>
        <p:spPr>
          <a:xfrm>
            <a:off x="3678056" y="4636653"/>
            <a:ext cx="754762" cy="299541"/>
          </a:xfrm>
          <a:prstGeom prst="leftArrow">
            <a:avLst/>
          </a:prstGeom>
          <a:solidFill>
            <a:schemeClr val="accent1"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16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10612</TotalTime>
  <Words>2990</Words>
  <Application>Microsoft Macintosh PowerPoint</Application>
  <PresentationFormat>Presentazione su schermo (4:3)</PresentationFormat>
  <Paragraphs>173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REGIONE SICILIANA VERSO LA STRATEGIA REGIONALE DELL’INNOVAZIONE 2014-2020   TAVOLO TEMATICO  “SMART CITIES AND COMMUNITIES”</vt:lpstr>
      <vt:lpstr>OBIETTIVI</vt:lpstr>
      <vt:lpstr>AGENDA</vt:lpstr>
      <vt:lpstr>PERIMETRO</vt:lpstr>
      <vt:lpstr>CONTESTO</vt:lpstr>
      <vt:lpstr>STRATEGIA DI SPECIALIZZAZIONE INTELLIGENTE</vt:lpstr>
      <vt:lpstr>       </vt:lpstr>
      <vt:lpstr>HORIZON 2020 – LE GRANDI SFIDE DELLA SOCIETA’</vt:lpstr>
      <vt:lpstr>KEY ENABLING TECHNOLOGIES</vt:lpstr>
      <vt:lpstr>La European Innovation Partnership on Smart Cities and Communities (EIP-SCC), lanciata nel 2012 dalla Commissione Europea e formata da rappresentanti del mondo dell’industria, della ricerca e delle istituzioni</vt:lpstr>
      <vt:lpstr>L’Agenda Digitale per l’Europa, lanciata nel maggio 2010 dalla Commissione come iniziativa pilota (“faro”) del programma Europa 2020</vt:lpstr>
      <vt:lpstr>Il Patto dei Sindaci (“Covenant of Mayors”) Il Patto dei Sindaci è il principale movimento europeo che vede coinvolte le autorità locali e regionali impegnate ad aumentare l’efficienza energetica e l’utilizzo di fonti energetiche rinnovabili nei loro territori. Attraverso il loro impegno i firmatari del Patto intendono raggiungere e superare l’obiettivo europeo di riduzione del 20% delle emissioni di CO2 entro il 2020.</vt:lpstr>
      <vt:lpstr>Il Regolamento (UE) n. 1303/2013 del 17 dicembre 2013 recante disposizioni generali e comuni sul FESR, FSE, FC, FEASR e FEMP (collettivamente: fondi SIE)</vt:lpstr>
      <vt:lpstr>Programmazione nazionale (1)</vt:lpstr>
      <vt:lpstr>Programmazione nazionale (2)</vt:lpstr>
      <vt:lpstr>Programmazione nazionale (3)</vt:lpstr>
      <vt:lpstr>Le priorità strategiche</vt:lpstr>
      <vt:lpstr>ALCUNE PRIORITA’ – DRAFT (1)</vt:lpstr>
      <vt:lpstr>Presentazione di PowerPoint</vt:lpstr>
      <vt:lpstr>ALCUNE PRIORITA’ – DRAFT (2)</vt:lpstr>
      <vt:lpstr>ALCUNE PRIORITA’ – DRAFT (3)</vt:lpstr>
      <vt:lpstr>ALCUNE PRIORITA’ – DRAFT (4)</vt:lpstr>
      <vt:lpstr>ALCUNE PRIORITA’ – DRAFT (5)</vt:lpstr>
      <vt:lpstr>ALTRE CONSIDERAZIONI</vt:lpstr>
      <vt:lpstr>Presentazione di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Francesco Molinari</dc:creator>
  <cp:keywords/>
  <dc:description/>
  <cp:lastModifiedBy>Francesco Molinari</cp:lastModifiedBy>
  <cp:revision>94</cp:revision>
  <dcterms:created xsi:type="dcterms:W3CDTF">2014-04-27T08:12:53Z</dcterms:created>
  <dcterms:modified xsi:type="dcterms:W3CDTF">2014-05-09T05:19:15Z</dcterms:modified>
  <cp:category/>
</cp:coreProperties>
</file>