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9" r:id="rId5"/>
    <p:sldId id="260" r:id="rId6"/>
    <p:sldId id="266" r:id="rId7"/>
    <p:sldId id="269" r:id="rId8"/>
    <p:sldId id="268" r:id="rId9"/>
    <p:sldId id="270" r:id="rId10"/>
    <p:sldId id="271" r:id="rId11"/>
    <p:sldId id="272" r:id="rId12"/>
    <p:sldId id="273" r:id="rId13"/>
    <p:sldId id="261" r:id="rId14"/>
    <p:sldId id="263" r:id="rId15"/>
    <p:sldId id="264" r:id="rId16"/>
    <p:sldId id="274" r:id="rId17"/>
    <p:sldId id="275" r:id="rId18"/>
    <p:sldId id="267" r:id="rId19"/>
    <p:sldId id="265" r:id="rId20"/>
    <p:sldId id="276" r:id="rId21"/>
    <p:sldId id="277" r:id="rId22"/>
    <p:sldId id="278"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4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7398-2836-45BF-A88C-31885FFA3FA2}" type="doc">
      <dgm:prSet loTypeId="urn:microsoft.com/office/officeart/2005/8/layout/bProcess4" loCatId="process" qsTypeId="urn:microsoft.com/office/officeart/2005/8/quickstyle/simple2" qsCatId="simple" csTypeId="urn:microsoft.com/office/officeart/2005/8/colors/colorful1#2" csCatId="colorful" phldr="1"/>
      <dgm:spPr/>
    </dgm:pt>
    <dgm:pt modelId="{4DD8DFAC-EB95-4B7B-AA22-B3FB2AA9DE45}">
      <dgm:prSet phldrT="[Testo]" custT="1"/>
      <dgm:spPr/>
      <dgm:t>
        <a:bodyPr/>
        <a:lstStyle/>
        <a:p>
          <a:r>
            <a:rPr lang="it-IT" sz="1400" b="1" dirty="0" smtClean="0">
              <a:effectLst/>
            </a:rPr>
            <a:t>Analisi di contesto</a:t>
          </a:r>
          <a:endParaRPr lang="it-IT" sz="1400" b="1" dirty="0">
            <a:effectLst/>
          </a:endParaRPr>
        </a:p>
      </dgm:t>
    </dgm:pt>
    <dgm:pt modelId="{52E1CC1C-AB56-48A8-9EC6-18433F624427}" type="parTrans" cxnId="{B89740F6-A776-4685-BA0C-29AA603D3221}">
      <dgm:prSet/>
      <dgm:spPr/>
      <dgm:t>
        <a:bodyPr/>
        <a:lstStyle/>
        <a:p>
          <a:endParaRPr lang="it-IT"/>
        </a:p>
      </dgm:t>
    </dgm:pt>
    <dgm:pt modelId="{3E4741AF-FFDD-41BB-A89E-B1B90D43B6A6}" type="sibTrans" cxnId="{B89740F6-A776-4685-BA0C-29AA603D3221}">
      <dgm:prSet/>
      <dgm:spPr/>
      <dgm:t>
        <a:bodyPr/>
        <a:lstStyle/>
        <a:p>
          <a:endParaRPr lang="it-IT"/>
        </a:p>
      </dgm:t>
    </dgm:pt>
    <dgm:pt modelId="{61BCB2BF-6520-4614-B098-D36640B26094}">
      <dgm:prSet phldrT="[Testo]" custT="1"/>
      <dgm:spPr/>
      <dgm:t>
        <a:bodyPr/>
        <a:lstStyle/>
        <a:p>
          <a:r>
            <a:rPr lang="it-IT" sz="1400" b="1" dirty="0" smtClean="0">
              <a:solidFill>
                <a:schemeClr val="bg1"/>
              </a:solidFill>
              <a:effectLst>
                <a:outerShdw blurRad="38100" dist="38100" dir="2700000" algn="tl">
                  <a:srgbClr val="000000">
                    <a:alpha val="43137"/>
                  </a:srgbClr>
                </a:outerShdw>
              </a:effectLst>
            </a:rPr>
            <a:t>Governance</a:t>
          </a:r>
        </a:p>
      </dgm:t>
    </dgm:pt>
    <dgm:pt modelId="{18D39108-B4A7-4D6B-880C-30B9C8E9F15B}" type="parTrans" cxnId="{836D0DA3-E73D-4659-AC04-00DEF3566AE8}">
      <dgm:prSet/>
      <dgm:spPr/>
      <dgm:t>
        <a:bodyPr/>
        <a:lstStyle/>
        <a:p>
          <a:endParaRPr lang="it-IT"/>
        </a:p>
      </dgm:t>
    </dgm:pt>
    <dgm:pt modelId="{B7EAB892-9B0B-499E-AEBC-79BA83988C94}" type="sibTrans" cxnId="{836D0DA3-E73D-4659-AC04-00DEF3566AE8}">
      <dgm:prSet/>
      <dgm:spPr/>
      <dgm:t>
        <a:bodyPr/>
        <a:lstStyle/>
        <a:p>
          <a:endParaRPr lang="it-IT"/>
        </a:p>
      </dgm:t>
    </dgm:pt>
    <dgm:pt modelId="{231D861D-5167-47DA-8D5E-64BAB0BC4312}">
      <dgm:prSet phldrT="[Testo]" custT="1"/>
      <dgm:spPr/>
      <dgm:t>
        <a:bodyPr/>
        <a:lstStyle/>
        <a:p>
          <a:r>
            <a:rPr lang="it-IT" sz="1400" b="1" dirty="0" smtClean="0">
              <a:effectLst>
                <a:outerShdw blurRad="38100" dist="38100" dir="2700000" algn="tl">
                  <a:srgbClr val="000000">
                    <a:alpha val="43137"/>
                  </a:srgbClr>
                </a:outerShdw>
              </a:effectLst>
            </a:rPr>
            <a:t>Visione del futuro</a:t>
          </a:r>
          <a:endParaRPr lang="it-IT" sz="1400" b="1" dirty="0">
            <a:effectLst>
              <a:outerShdw blurRad="38100" dist="38100" dir="2700000" algn="tl">
                <a:srgbClr val="000000">
                  <a:alpha val="43137"/>
                </a:srgbClr>
              </a:outerShdw>
            </a:effectLst>
          </a:endParaRPr>
        </a:p>
      </dgm:t>
    </dgm:pt>
    <dgm:pt modelId="{A206709D-6271-4B4D-8796-80679E812D71}" type="parTrans" cxnId="{D82F74BE-3E1A-48E0-A15C-C54059B0826E}">
      <dgm:prSet/>
      <dgm:spPr/>
      <dgm:t>
        <a:bodyPr/>
        <a:lstStyle/>
        <a:p>
          <a:endParaRPr lang="it-IT"/>
        </a:p>
      </dgm:t>
    </dgm:pt>
    <dgm:pt modelId="{DA8A53D8-8C61-49FC-8403-F9E0EA42BB60}" type="sibTrans" cxnId="{D82F74BE-3E1A-48E0-A15C-C54059B0826E}">
      <dgm:prSet/>
      <dgm:spPr/>
      <dgm:t>
        <a:bodyPr/>
        <a:lstStyle/>
        <a:p>
          <a:endParaRPr lang="it-IT"/>
        </a:p>
      </dgm:t>
    </dgm:pt>
    <dgm:pt modelId="{FDCF86A5-63D3-4415-B4D8-5B9FAA1B3FFD}">
      <dgm:prSet phldrT="[Testo]" custT="1"/>
      <dgm:spPr/>
      <dgm:t>
        <a:bodyPr/>
        <a:lstStyle/>
        <a:p>
          <a:r>
            <a:rPr lang="it-IT" sz="1400" b="1" dirty="0" smtClean="0">
              <a:effectLst>
                <a:outerShdw blurRad="38100" dist="38100" dir="2700000" algn="tl">
                  <a:srgbClr val="000000">
                    <a:alpha val="43137"/>
                  </a:srgbClr>
                </a:outerShdw>
              </a:effectLst>
            </a:rPr>
            <a:t>Selezione delle priorità</a:t>
          </a:r>
          <a:endParaRPr lang="it-IT" sz="1400" b="1" dirty="0">
            <a:effectLst>
              <a:outerShdw blurRad="38100" dist="38100" dir="2700000" algn="tl">
                <a:srgbClr val="000000">
                  <a:alpha val="43137"/>
                </a:srgbClr>
              </a:outerShdw>
            </a:effectLst>
          </a:endParaRPr>
        </a:p>
      </dgm:t>
    </dgm:pt>
    <dgm:pt modelId="{2D6775A9-1424-4A5C-A1F2-1B6AC0BB0EA3}" type="parTrans" cxnId="{4E4FFEF5-05E3-445B-AC1C-CCBCFEDF74A5}">
      <dgm:prSet/>
      <dgm:spPr/>
      <dgm:t>
        <a:bodyPr/>
        <a:lstStyle/>
        <a:p>
          <a:endParaRPr lang="it-IT"/>
        </a:p>
      </dgm:t>
    </dgm:pt>
    <dgm:pt modelId="{D6B729B4-21B2-4CCF-A310-251447940813}" type="sibTrans" cxnId="{4E4FFEF5-05E3-445B-AC1C-CCBCFEDF74A5}">
      <dgm:prSet/>
      <dgm:spPr/>
      <dgm:t>
        <a:bodyPr/>
        <a:lstStyle/>
        <a:p>
          <a:endParaRPr lang="it-IT"/>
        </a:p>
      </dgm:t>
    </dgm:pt>
    <dgm:pt modelId="{55C8BC85-58C8-4A73-BBE3-C69BABCDC941}">
      <dgm:prSet phldrT="[Testo]" custT="1"/>
      <dgm:spPr/>
      <dgm:t>
        <a:bodyPr/>
        <a:lstStyle/>
        <a:p>
          <a:r>
            <a:rPr lang="it-IT" sz="1400" b="1" dirty="0" smtClean="0">
              <a:effectLst>
                <a:outerShdw blurRad="38100" dist="38100" dir="2700000" algn="tl">
                  <a:srgbClr val="000000">
                    <a:alpha val="43137"/>
                  </a:srgbClr>
                </a:outerShdw>
              </a:effectLst>
            </a:rPr>
            <a:t>Policy mix</a:t>
          </a:r>
          <a:endParaRPr lang="it-IT" sz="1400" b="1" dirty="0">
            <a:effectLst>
              <a:outerShdw blurRad="38100" dist="38100" dir="2700000" algn="tl">
                <a:srgbClr val="000000">
                  <a:alpha val="43137"/>
                </a:srgbClr>
              </a:outerShdw>
            </a:effectLst>
          </a:endParaRPr>
        </a:p>
      </dgm:t>
    </dgm:pt>
    <dgm:pt modelId="{E8AE14C6-621D-4004-9A94-24961074EF8A}" type="parTrans" cxnId="{57778A95-5E95-41EB-B33A-9CDE154C5863}">
      <dgm:prSet/>
      <dgm:spPr/>
      <dgm:t>
        <a:bodyPr/>
        <a:lstStyle/>
        <a:p>
          <a:endParaRPr lang="it-IT"/>
        </a:p>
      </dgm:t>
    </dgm:pt>
    <dgm:pt modelId="{1A27972E-009B-4E05-B61E-63960DD743D8}" type="sibTrans" cxnId="{57778A95-5E95-41EB-B33A-9CDE154C5863}">
      <dgm:prSet/>
      <dgm:spPr/>
      <dgm:t>
        <a:bodyPr/>
        <a:lstStyle/>
        <a:p>
          <a:endParaRPr lang="it-IT"/>
        </a:p>
      </dgm:t>
    </dgm:pt>
    <dgm:pt modelId="{EB6A4A10-3329-41FE-9569-623D5F74B1A8}">
      <dgm:prSet phldrT="[Testo]" custT="1"/>
      <dgm:spPr/>
      <dgm:t>
        <a:bodyPr/>
        <a:lstStyle/>
        <a:p>
          <a:pPr algn="ctr"/>
          <a:r>
            <a:rPr lang="it-IT" sz="1400" b="1" dirty="0" smtClean="0">
              <a:effectLst>
                <a:outerShdw blurRad="38100" dist="38100" dir="2700000" algn="tl">
                  <a:srgbClr val="000000">
                    <a:alpha val="43137"/>
                  </a:srgbClr>
                </a:outerShdw>
              </a:effectLst>
            </a:rPr>
            <a:t>Monitoraggio</a:t>
          </a:r>
        </a:p>
        <a:p>
          <a:pPr algn="ctr"/>
          <a:r>
            <a:rPr lang="it-IT" sz="1400" b="1" dirty="0" smtClean="0">
              <a:effectLst>
                <a:outerShdw blurRad="38100" dist="38100" dir="2700000" algn="tl">
                  <a:srgbClr val="000000">
                    <a:alpha val="43137"/>
                  </a:srgbClr>
                </a:outerShdw>
              </a:effectLst>
            </a:rPr>
            <a:t> e valutazione</a:t>
          </a:r>
          <a:endParaRPr lang="it-IT" sz="1400" b="1" dirty="0">
            <a:effectLst>
              <a:outerShdw blurRad="38100" dist="38100" dir="2700000" algn="tl">
                <a:srgbClr val="000000">
                  <a:alpha val="43137"/>
                </a:srgbClr>
              </a:outerShdw>
            </a:effectLst>
          </a:endParaRPr>
        </a:p>
      </dgm:t>
    </dgm:pt>
    <dgm:pt modelId="{C63297D5-678B-498B-83C3-1506CC0BBFA5}" type="parTrans" cxnId="{A0124835-3E71-4094-9837-651A0BBC478B}">
      <dgm:prSet/>
      <dgm:spPr/>
      <dgm:t>
        <a:bodyPr/>
        <a:lstStyle/>
        <a:p>
          <a:endParaRPr lang="it-IT"/>
        </a:p>
      </dgm:t>
    </dgm:pt>
    <dgm:pt modelId="{44D7C7BF-6A6F-4973-B604-F8ACD0C28EC9}" type="sibTrans" cxnId="{A0124835-3E71-4094-9837-651A0BBC478B}">
      <dgm:prSet/>
      <dgm:spPr/>
      <dgm:t>
        <a:bodyPr/>
        <a:lstStyle/>
        <a:p>
          <a:endParaRPr lang="it-IT"/>
        </a:p>
      </dgm:t>
    </dgm:pt>
    <dgm:pt modelId="{3159DE4D-B0DF-4313-9EDF-F8FAFA25652B}">
      <dgm:prSet phldrT="[Testo]" custT="1"/>
      <dgm:spPr/>
      <dgm:t>
        <a:bodyPr/>
        <a:lstStyle/>
        <a:p>
          <a:pPr algn="ctr"/>
          <a:r>
            <a:rPr lang="it-IT" sz="1400" b="1" dirty="0" smtClean="0">
              <a:effectLst>
                <a:outerShdw blurRad="38100" dist="38100" dir="2700000" algn="tl">
                  <a:srgbClr val="000000">
                    <a:alpha val="43137"/>
                  </a:srgbClr>
                </a:outerShdw>
              </a:effectLst>
            </a:rPr>
            <a:t>Elaborazione Strategia</a:t>
          </a:r>
          <a:endParaRPr lang="it-IT" sz="1400" b="1" dirty="0">
            <a:effectLst>
              <a:outerShdw blurRad="38100" dist="38100" dir="2700000" algn="tl">
                <a:srgbClr val="000000">
                  <a:alpha val="43137"/>
                </a:srgbClr>
              </a:outerShdw>
            </a:effectLst>
          </a:endParaRPr>
        </a:p>
      </dgm:t>
    </dgm:pt>
    <dgm:pt modelId="{98B43961-9597-4627-9EE5-6F9A82F0906F}" type="parTrans" cxnId="{48CB7977-A43D-48E9-B940-940E27CCD7BC}">
      <dgm:prSet/>
      <dgm:spPr/>
      <dgm:t>
        <a:bodyPr/>
        <a:lstStyle/>
        <a:p>
          <a:endParaRPr lang="it-IT"/>
        </a:p>
      </dgm:t>
    </dgm:pt>
    <dgm:pt modelId="{C2A7B9C2-0CAD-4D43-BA7F-5E51B111D819}" type="sibTrans" cxnId="{48CB7977-A43D-48E9-B940-940E27CCD7BC}">
      <dgm:prSet/>
      <dgm:spPr/>
      <dgm:t>
        <a:bodyPr/>
        <a:lstStyle/>
        <a:p>
          <a:endParaRPr lang="it-IT"/>
        </a:p>
      </dgm:t>
    </dgm:pt>
    <dgm:pt modelId="{19362FF8-1254-4F03-9EA2-62F7F1DA85CF}" type="pres">
      <dgm:prSet presAssocID="{2B707398-2836-45BF-A88C-31885FFA3FA2}" presName="Name0" presStyleCnt="0">
        <dgm:presLayoutVars>
          <dgm:dir/>
          <dgm:resizeHandles/>
        </dgm:presLayoutVars>
      </dgm:prSet>
      <dgm:spPr/>
    </dgm:pt>
    <dgm:pt modelId="{DCC7DA9B-52DD-4C93-8C5B-3DDA65A483E0}" type="pres">
      <dgm:prSet presAssocID="{4DD8DFAC-EB95-4B7B-AA22-B3FB2AA9DE45}" presName="compNode" presStyleCnt="0"/>
      <dgm:spPr/>
    </dgm:pt>
    <dgm:pt modelId="{EF2AB99A-6032-476E-864E-C85845F4BD6D}" type="pres">
      <dgm:prSet presAssocID="{4DD8DFAC-EB95-4B7B-AA22-B3FB2AA9DE45}" presName="dummyConnPt" presStyleCnt="0"/>
      <dgm:spPr/>
    </dgm:pt>
    <dgm:pt modelId="{1390020B-6AC0-445D-970B-601FDE336465}" type="pres">
      <dgm:prSet presAssocID="{4DD8DFAC-EB95-4B7B-AA22-B3FB2AA9DE45}" presName="node" presStyleLbl="node1" presStyleIdx="0" presStyleCnt="7">
        <dgm:presLayoutVars>
          <dgm:bulletEnabled val="1"/>
        </dgm:presLayoutVars>
      </dgm:prSet>
      <dgm:spPr/>
      <dgm:t>
        <a:bodyPr/>
        <a:lstStyle/>
        <a:p>
          <a:endParaRPr lang="it-IT"/>
        </a:p>
      </dgm:t>
    </dgm:pt>
    <dgm:pt modelId="{6253B222-DE67-45D0-8A49-C7CCDD1FE9D1}" type="pres">
      <dgm:prSet presAssocID="{3E4741AF-FFDD-41BB-A89E-B1B90D43B6A6}" presName="sibTrans" presStyleLbl="bgSibTrans2D1" presStyleIdx="0" presStyleCnt="6"/>
      <dgm:spPr/>
      <dgm:t>
        <a:bodyPr/>
        <a:lstStyle/>
        <a:p>
          <a:endParaRPr lang="it-IT"/>
        </a:p>
      </dgm:t>
    </dgm:pt>
    <dgm:pt modelId="{79380042-9389-40A2-94CA-5B2D48F08667}" type="pres">
      <dgm:prSet presAssocID="{61BCB2BF-6520-4614-B098-D36640B26094}" presName="compNode" presStyleCnt="0"/>
      <dgm:spPr/>
    </dgm:pt>
    <dgm:pt modelId="{0F388E44-A8E8-4612-B654-D7B993CFD164}" type="pres">
      <dgm:prSet presAssocID="{61BCB2BF-6520-4614-B098-D36640B26094}" presName="dummyConnPt" presStyleCnt="0"/>
      <dgm:spPr/>
    </dgm:pt>
    <dgm:pt modelId="{C750D032-CF0D-417E-8414-7628E56EBA8A}" type="pres">
      <dgm:prSet presAssocID="{61BCB2BF-6520-4614-B098-D36640B26094}" presName="node" presStyleLbl="node1" presStyleIdx="1" presStyleCnt="7">
        <dgm:presLayoutVars>
          <dgm:bulletEnabled val="1"/>
        </dgm:presLayoutVars>
      </dgm:prSet>
      <dgm:spPr/>
      <dgm:t>
        <a:bodyPr/>
        <a:lstStyle/>
        <a:p>
          <a:endParaRPr lang="it-IT"/>
        </a:p>
      </dgm:t>
    </dgm:pt>
    <dgm:pt modelId="{001BDBF9-0591-44DF-AB08-AA8464EF03D9}" type="pres">
      <dgm:prSet presAssocID="{B7EAB892-9B0B-499E-AEBC-79BA83988C94}" presName="sibTrans" presStyleLbl="bgSibTrans2D1" presStyleIdx="1" presStyleCnt="6"/>
      <dgm:spPr/>
      <dgm:t>
        <a:bodyPr/>
        <a:lstStyle/>
        <a:p>
          <a:endParaRPr lang="it-IT"/>
        </a:p>
      </dgm:t>
    </dgm:pt>
    <dgm:pt modelId="{15AE5795-B96C-4435-90B8-1C161195A4F4}" type="pres">
      <dgm:prSet presAssocID="{231D861D-5167-47DA-8D5E-64BAB0BC4312}" presName="compNode" presStyleCnt="0"/>
      <dgm:spPr/>
    </dgm:pt>
    <dgm:pt modelId="{32C3911B-6401-4AE1-871E-E7E0D7E5DBC4}" type="pres">
      <dgm:prSet presAssocID="{231D861D-5167-47DA-8D5E-64BAB0BC4312}" presName="dummyConnPt" presStyleCnt="0"/>
      <dgm:spPr/>
    </dgm:pt>
    <dgm:pt modelId="{D4A6D7C8-CDAD-45D2-892B-4F864BA53999}" type="pres">
      <dgm:prSet presAssocID="{231D861D-5167-47DA-8D5E-64BAB0BC4312}" presName="node" presStyleLbl="node1" presStyleIdx="2" presStyleCnt="7">
        <dgm:presLayoutVars>
          <dgm:bulletEnabled val="1"/>
        </dgm:presLayoutVars>
      </dgm:prSet>
      <dgm:spPr/>
      <dgm:t>
        <a:bodyPr/>
        <a:lstStyle/>
        <a:p>
          <a:endParaRPr lang="it-IT"/>
        </a:p>
      </dgm:t>
    </dgm:pt>
    <dgm:pt modelId="{69B03B6E-61DB-4975-BD8B-92FA84865E96}" type="pres">
      <dgm:prSet presAssocID="{DA8A53D8-8C61-49FC-8403-F9E0EA42BB60}" presName="sibTrans" presStyleLbl="bgSibTrans2D1" presStyleIdx="2" presStyleCnt="6"/>
      <dgm:spPr/>
      <dgm:t>
        <a:bodyPr/>
        <a:lstStyle/>
        <a:p>
          <a:endParaRPr lang="it-IT"/>
        </a:p>
      </dgm:t>
    </dgm:pt>
    <dgm:pt modelId="{82F5599A-FCE9-485B-97C0-E0309D072401}" type="pres">
      <dgm:prSet presAssocID="{FDCF86A5-63D3-4415-B4D8-5B9FAA1B3FFD}" presName="compNode" presStyleCnt="0"/>
      <dgm:spPr/>
    </dgm:pt>
    <dgm:pt modelId="{C7FDA0EC-B3CD-4CB9-96C9-1AA898EE53DF}" type="pres">
      <dgm:prSet presAssocID="{FDCF86A5-63D3-4415-B4D8-5B9FAA1B3FFD}" presName="dummyConnPt" presStyleCnt="0"/>
      <dgm:spPr/>
    </dgm:pt>
    <dgm:pt modelId="{F531FC79-6CC7-4F33-9A20-3CCC88308D5B}" type="pres">
      <dgm:prSet presAssocID="{FDCF86A5-63D3-4415-B4D8-5B9FAA1B3FFD}" presName="node" presStyleLbl="node1" presStyleIdx="3" presStyleCnt="7">
        <dgm:presLayoutVars>
          <dgm:bulletEnabled val="1"/>
        </dgm:presLayoutVars>
      </dgm:prSet>
      <dgm:spPr/>
      <dgm:t>
        <a:bodyPr/>
        <a:lstStyle/>
        <a:p>
          <a:endParaRPr lang="it-IT"/>
        </a:p>
      </dgm:t>
    </dgm:pt>
    <dgm:pt modelId="{EA297AFC-E4AF-4B31-8694-1D8433000B21}" type="pres">
      <dgm:prSet presAssocID="{D6B729B4-21B2-4CCF-A310-251447940813}" presName="sibTrans" presStyleLbl="bgSibTrans2D1" presStyleIdx="3" presStyleCnt="6"/>
      <dgm:spPr/>
      <dgm:t>
        <a:bodyPr/>
        <a:lstStyle/>
        <a:p>
          <a:endParaRPr lang="it-IT"/>
        </a:p>
      </dgm:t>
    </dgm:pt>
    <dgm:pt modelId="{2D7C6CE1-711A-430B-B3AB-B8E7EFC3043D}" type="pres">
      <dgm:prSet presAssocID="{55C8BC85-58C8-4A73-BBE3-C69BABCDC941}" presName="compNode" presStyleCnt="0"/>
      <dgm:spPr/>
    </dgm:pt>
    <dgm:pt modelId="{CA88A84B-5FC5-46EB-BBAB-0D068355E121}" type="pres">
      <dgm:prSet presAssocID="{55C8BC85-58C8-4A73-BBE3-C69BABCDC941}" presName="dummyConnPt" presStyleCnt="0"/>
      <dgm:spPr/>
    </dgm:pt>
    <dgm:pt modelId="{0D564305-AC15-441C-82B2-5B6234272C17}" type="pres">
      <dgm:prSet presAssocID="{55C8BC85-58C8-4A73-BBE3-C69BABCDC941}" presName="node" presStyleLbl="node1" presStyleIdx="4" presStyleCnt="7">
        <dgm:presLayoutVars>
          <dgm:bulletEnabled val="1"/>
        </dgm:presLayoutVars>
      </dgm:prSet>
      <dgm:spPr/>
      <dgm:t>
        <a:bodyPr/>
        <a:lstStyle/>
        <a:p>
          <a:endParaRPr lang="it-IT"/>
        </a:p>
      </dgm:t>
    </dgm:pt>
    <dgm:pt modelId="{1C8928D6-E2A1-4BB9-8F71-BD81FA289758}" type="pres">
      <dgm:prSet presAssocID="{1A27972E-009B-4E05-B61E-63960DD743D8}" presName="sibTrans" presStyleLbl="bgSibTrans2D1" presStyleIdx="4" presStyleCnt="6"/>
      <dgm:spPr/>
      <dgm:t>
        <a:bodyPr/>
        <a:lstStyle/>
        <a:p>
          <a:endParaRPr lang="it-IT"/>
        </a:p>
      </dgm:t>
    </dgm:pt>
    <dgm:pt modelId="{602E38F5-736A-456E-9762-5C653E9614B3}" type="pres">
      <dgm:prSet presAssocID="{EB6A4A10-3329-41FE-9569-623D5F74B1A8}" presName="compNode" presStyleCnt="0"/>
      <dgm:spPr/>
    </dgm:pt>
    <dgm:pt modelId="{467112ED-5067-4C17-9524-02BF27DD3DA8}" type="pres">
      <dgm:prSet presAssocID="{EB6A4A10-3329-41FE-9569-623D5F74B1A8}" presName="dummyConnPt" presStyleCnt="0"/>
      <dgm:spPr/>
    </dgm:pt>
    <dgm:pt modelId="{936108AA-4934-46C0-BBF9-970347B1EF9B}" type="pres">
      <dgm:prSet presAssocID="{EB6A4A10-3329-41FE-9569-623D5F74B1A8}" presName="node" presStyleLbl="node1" presStyleIdx="5" presStyleCnt="7">
        <dgm:presLayoutVars>
          <dgm:bulletEnabled val="1"/>
        </dgm:presLayoutVars>
      </dgm:prSet>
      <dgm:spPr/>
      <dgm:t>
        <a:bodyPr/>
        <a:lstStyle/>
        <a:p>
          <a:endParaRPr lang="it-IT"/>
        </a:p>
      </dgm:t>
    </dgm:pt>
    <dgm:pt modelId="{ED840894-19CE-420D-9A9C-B438664866F7}" type="pres">
      <dgm:prSet presAssocID="{44D7C7BF-6A6F-4973-B604-F8ACD0C28EC9}" presName="sibTrans" presStyleLbl="bgSibTrans2D1" presStyleIdx="5" presStyleCnt="6"/>
      <dgm:spPr/>
      <dgm:t>
        <a:bodyPr/>
        <a:lstStyle/>
        <a:p>
          <a:endParaRPr lang="it-IT"/>
        </a:p>
      </dgm:t>
    </dgm:pt>
    <dgm:pt modelId="{45D6C9EE-F9C4-435D-A41C-9F681C619F6F}" type="pres">
      <dgm:prSet presAssocID="{3159DE4D-B0DF-4313-9EDF-F8FAFA25652B}" presName="compNode" presStyleCnt="0"/>
      <dgm:spPr/>
    </dgm:pt>
    <dgm:pt modelId="{C23C47B5-29B3-4063-90B7-AFBAF3EDCE49}" type="pres">
      <dgm:prSet presAssocID="{3159DE4D-B0DF-4313-9EDF-F8FAFA25652B}" presName="dummyConnPt" presStyleCnt="0"/>
      <dgm:spPr/>
    </dgm:pt>
    <dgm:pt modelId="{A7E1CC1E-F66C-4FA6-8CA8-E907DE54925D}" type="pres">
      <dgm:prSet presAssocID="{3159DE4D-B0DF-4313-9EDF-F8FAFA25652B}" presName="node" presStyleLbl="node1" presStyleIdx="6" presStyleCnt="7">
        <dgm:presLayoutVars>
          <dgm:bulletEnabled val="1"/>
        </dgm:presLayoutVars>
      </dgm:prSet>
      <dgm:spPr/>
      <dgm:t>
        <a:bodyPr/>
        <a:lstStyle/>
        <a:p>
          <a:endParaRPr lang="it-IT"/>
        </a:p>
      </dgm:t>
    </dgm:pt>
  </dgm:ptLst>
  <dgm:cxnLst>
    <dgm:cxn modelId="{577471C9-4C26-A044-B23F-028D547C55E9}" type="presOf" srcId="{1A27972E-009B-4E05-B61E-63960DD743D8}" destId="{1C8928D6-E2A1-4BB9-8F71-BD81FA289758}" srcOrd="0" destOrd="0" presId="urn:microsoft.com/office/officeart/2005/8/layout/bProcess4"/>
    <dgm:cxn modelId="{C0AEDC79-1020-3B4E-BEE7-7F34094B8633}" type="presOf" srcId="{2B707398-2836-45BF-A88C-31885FFA3FA2}" destId="{19362FF8-1254-4F03-9EA2-62F7F1DA85CF}" srcOrd="0" destOrd="0" presId="urn:microsoft.com/office/officeart/2005/8/layout/bProcess4"/>
    <dgm:cxn modelId="{AFC979F0-9317-C947-8661-917E0D44ECAF}" type="presOf" srcId="{61BCB2BF-6520-4614-B098-D36640B26094}" destId="{C750D032-CF0D-417E-8414-7628E56EBA8A}" srcOrd="0" destOrd="0" presId="urn:microsoft.com/office/officeart/2005/8/layout/bProcess4"/>
    <dgm:cxn modelId="{D1A622B2-297A-7B4C-953C-EFD5E7106959}" type="presOf" srcId="{3159DE4D-B0DF-4313-9EDF-F8FAFA25652B}" destId="{A7E1CC1E-F66C-4FA6-8CA8-E907DE54925D}" srcOrd="0" destOrd="0" presId="urn:microsoft.com/office/officeart/2005/8/layout/bProcess4"/>
    <dgm:cxn modelId="{43180F85-53C4-FF4E-95A5-F3F04D7C37C6}" type="presOf" srcId="{55C8BC85-58C8-4A73-BBE3-C69BABCDC941}" destId="{0D564305-AC15-441C-82B2-5B6234272C17}" srcOrd="0" destOrd="0" presId="urn:microsoft.com/office/officeart/2005/8/layout/bProcess4"/>
    <dgm:cxn modelId="{D82F74BE-3E1A-48E0-A15C-C54059B0826E}" srcId="{2B707398-2836-45BF-A88C-31885FFA3FA2}" destId="{231D861D-5167-47DA-8D5E-64BAB0BC4312}" srcOrd="2" destOrd="0" parTransId="{A206709D-6271-4B4D-8796-80679E812D71}" sibTransId="{DA8A53D8-8C61-49FC-8403-F9E0EA42BB60}"/>
    <dgm:cxn modelId="{647CC515-B6DC-E94B-B997-0793E5DC9669}" type="presOf" srcId="{3E4741AF-FFDD-41BB-A89E-B1B90D43B6A6}" destId="{6253B222-DE67-45D0-8A49-C7CCDD1FE9D1}" srcOrd="0" destOrd="0" presId="urn:microsoft.com/office/officeart/2005/8/layout/bProcess4"/>
    <dgm:cxn modelId="{23F3D507-6FD0-C045-A6D4-BD75893EED8A}" type="presOf" srcId="{EB6A4A10-3329-41FE-9569-623D5F74B1A8}" destId="{936108AA-4934-46C0-BBF9-970347B1EF9B}" srcOrd="0" destOrd="0" presId="urn:microsoft.com/office/officeart/2005/8/layout/bProcess4"/>
    <dgm:cxn modelId="{F1A6E3BD-005D-1A44-94B5-0D5DF0723006}" type="presOf" srcId="{B7EAB892-9B0B-499E-AEBC-79BA83988C94}" destId="{001BDBF9-0591-44DF-AB08-AA8464EF03D9}" srcOrd="0" destOrd="0" presId="urn:microsoft.com/office/officeart/2005/8/layout/bProcess4"/>
    <dgm:cxn modelId="{B89740F6-A776-4685-BA0C-29AA603D3221}" srcId="{2B707398-2836-45BF-A88C-31885FFA3FA2}" destId="{4DD8DFAC-EB95-4B7B-AA22-B3FB2AA9DE45}" srcOrd="0" destOrd="0" parTransId="{52E1CC1C-AB56-48A8-9EC6-18433F624427}" sibTransId="{3E4741AF-FFDD-41BB-A89E-B1B90D43B6A6}"/>
    <dgm:cxn modelId="{3C75D5CD-AA7C-1F49-BE61-3A8C5CCFE7BA}" type="presOf" srcId="{231D861D-5167-47DA-8D5E-64BAB0BC4312}" destId="{D4A6D7C8-CDAD-45D2-892B-4F864BA53999}" srcOrd="0" destOrd="0" presId="urn:microsoft.com/office/officeart/2005/8/layout/bProcess4"/>
    <dgm:cxn modelId="{D806B8CE-12C7-1D46-97E6-66A0E09EF09B}" type="presOf" srcId="{4DD8DFAC-EB95-4B7B-AA22-B3FB2AA9DE45}" destId="{1390020B-6AC0-445D-970B-601FDE336465}" srcOrd="0" destOrd="0" presId="urn:microsoft.com/office/officeart/2005/8/layout/bProcess4"/>
    <dgm:cxn modelId="{48CB7977-A43D-48E9-B940-940E27CCD7BC}" srcId="{2B707398-2836-45BF-A88C-31885FFA3FA2}" destId="{3159DE4D-B0DF-4313-9EDF-F8FAFA25652B}" srcOrd="6" destOrd="0" parTransId="{98B43961-9597-4627-9EE5-6F9A82F0906F}" sibTransId="{C2A7B9C2-0CAD-4D43-BA7F-5E51B111D819}"/>
    <dgm:cxn modelId="{887A156E-094E-7D4C-9EBB-504294D7F662}" type="presOf" srcId="{FDCF86A5-63D3-4415-B4D8-5B9FAA1B3FFD}" destId="{F531FC79-6CC7-4F33-9A20-3CCC88308D5B}" srcOrd="0" destOrd="0" presId="urn:microsoft.com/office/officeart/2005/8/layout/bProcess4"/>
    <dgm:cxn modelId="{4215A573-EFB6-0D48-90C7-B8F7FFE872FE}" type="presOf" srcId="{D6B729B4-21B2-4CCF-A310-251447940813}" destId="{EA297AFC-E4AF-4B31-8694-1D8433000B21}" srcOrd="0" destOrd="0" presId="urn:microsoft.com/office/officeart/2005/8/layout/bProcess4"/>
    <dgm:cxn modelId="{4E4FFEF5-05E3-445B-AC1C-CCBCFEDF74A5}" srcId="{2B707398-2836-45BF-A88C-31885FFA3FA2}" destId="{FDCF86A5-63D3-4415-B4D8-5B9FAA1B3FFD}" srcOrd="3" destOrd="0" parTransId="{2D6775A9-1424-4A5C-A1F2-1B6AC0BB0EA3}" sibTransId="{D6B729B4-21B2-4CCF-A310-251447940813}"/>
    <dgm:cxn modelId="{A0124835-3E71-4094-9837-651A0BBC478B}" srcId="{2B707398-2836-45BF-A88C-31885FFA3FA2}" destId="{EB6A4A10-3329-41FE-9569-623D5F74B1A8}" srcOrd="5" destOrd="0" parTransId="{C63297D5-678B-498B-83C3-1506CC0BBFA5}" sibTransId="{44D7C7BF-6A6F-4973-B604-F8ACD0C28EC9}"/>
    <dgm:cxn modelId="{4399E4CA-DC2C-4D4C-99DE-55A6043A1880}" type="presOf" srcId="{44D7C7BF-6A6F-4973-B604-F8ACD0C28EC9}" destId="{ED840894-19CE-420D-9A9C-B438664866F7}" srcOrd="0" destOrd="0" presId="urn:microsoft.com/office/officeart/2005/8/layout/bProcess4"/>
    <dgm:cxn modelId="{328D0768-AA90-8443-BD5F-F65CA2AECC52}" type="presOf" srcId="{DA8A53D8-8C61-49FC-8403-F9E0EA42BB60}" destId="{69B03B6E-61DB-4975-BD8B-92FA84865E96}" srcOrd="0" destOrd="0" presId="urn:microsoft.com/office/officeart/2005/8/layout/bProcess4"/>
    <dgm:cxn modelId="{57778A95-5E95-41EB-B33A-9CDE154C5863}" srcId="{2B707398-2836-45BF-A88C-31885FFA3FA2}" destId="{55C8BC85-58C8-4A73-BBE3-C69BABCDC941}" srcOrd="4" destOrd="0" parTransId="{E8AE14C6-621D-4004-9A94-24961074EF8A}" sibTransId="{1A27972E-009B-4E05-B61E-63960DD743D8}"/>
    <dgm:cxn modelId="{836D0DA3-E73D-4659-AC04-00DEF3566AE8}" srcId="{2B707398-2836-45BF-A88C-31885FFA3FA2}" destId="{61BCB2BF-6520-4614-B098-D36640B26094}" srcOrd="1" destOrd="0" parTransId="{18D39108-B4A7-4D6B-880C-30B9C8E9F15B}" sibTransId="{B7EAB892-9B0B-499E-AEBC-79BA83988C94}"/>
    <dgm:cxn modelId="{AF930178-1122-CE43-B8C2-6415D9C2CBA5}" type="presParOf" srcId="{19362FF8-1254-4F03-9EA2-62F7F1DA85CF}" destId="{DCC7DA9B-52DD-4C93-8C5B-3DDA65A483E0}" srcOrd="0" destOrd="0" presId="urn:microsoft.com/office/officeart/2005/8/layout/bProcess4"/>
    <dgm:cxn modelId="{66126872-E994-AE4E-9855-82F9C7CE1AB7}" type="presParOf" srcId="{DCC7DA9B-52DD-4C93-8C5B-3DDA65A483E0}" destId="{EF2AB99A-6032-476E-864E-C85845F4BD6D}" srcOrd="0" destOrd="0" presId="urn:microsoft.com/office/officeart/2005/8/layout/bProcess4"/>
    <dgm:cxn modelId="{0F83A1CE-0E6F-C547-9499-6C648578BB2F}" type="presParOf" srcId="{DCC7DA9B-52DD-4C93-8C5B-3DDA65A483E0}" destId="{1390020B-6AC0-445D-970B-601FDE336465}" srcOrd="1" destOrd="0" presId="urn:microsoft.com/office/officeart/2005/8/layout/bProcess4"/>
    <dgm:cxn modelId="{6B0C4AC6-6F15-BA4E-808D-B034C5F3ECB2}" type="presParOf" srcId="{19362FF8-1254-4F03-9EA2-62F7F1DA85CF}" destId="{6253B222-DE67-45D0-8A49-C7CCDD1FE9D1}" srcOrd="1" destOrd="0" presId="urn:microsoft.com/office/officeart/2005/8/layout/bProcess4"/>
    <dgm:cxn modelId="{FA5E5243-D5DE-C447-9673-67FA2708DDD1}" type="presParOf" srcId="{19362FF8-1254-4F03-9EA2-62F7F1DA85CF}" destId="{79380042-9389-40A2-94CA-5B2D48F08667}" srcOrd="2" destOrd="0" presId="urn:microsoft.com/office/officeart/2005/8/layout/bProcess4"/>
    <dgm:cxn modelId="{46F3FB05-C1FD-9D4E-9030-2581D92D407F}" type="presParOf" srcId="{79380042-9389-40A2-94CA-5B2D48F08667}" destId="{0F388E44-A8E8-4612-B654-D7B993CFD164}" srcOrd="0" destOrd="0" presId="urn:microsoft.com/office/officeart/2005/8/layout/bProcess4"/>
    <dgm:cxn modelId="{F24B9CFB-5342-9843-8490-699651BB6732}" type="presParOf" srcId="{79380042-9389-40A2-94CA-5B2D48F08667}" destId="{C750D032-CF0D-417E-8414-7628E56EBA8A}" srcOrd="1" destOrd="0" presId="urn:microsoft.com/office/officeart/2005/8/layout/bProcess4"/>
    <dgm:cxn modelId="{E58D0D54-6F35-5A44-B165-0C439A979E1D}" type="presParOf" srcId="{19362FF8-1254-4F03-9EA2-62F7F1DA85CF}" destId="{001BDBF9-0591-44DF-AB08-AA8464EF03D9}" srcOrd="3" destOrd="0" presId="urn:microsoft.com/office/officeart/2005/8/layout/bProcess4"/>
    <dgm:cxn modelId="{58BABC37-321A-D543-8097-686D1548639E}" type="presParOf" srcId="{19362FF8-1254-4F03-9EA2-62F7F1DA85CF}" destId="{15AE5795-B96C-4435-90B8-1C161195A4F4}" srcOrd="4" destOrd="0" presId="urn:microsoft.com/office/officeart/2005/8/layout/bProcess4"/>
    <dgm:cxn modelId="{DA6BCFC8-FA7C-C249-975E-66DE484C4230}" type="presParOf" srcId="{15AE5795-B96C-4435-90B8-1C161195A4F4}" destId="{32C3911B-6401-4AE1-871E-E7E0D7E5DBC4}" srcOrd="0" destOrd="0" presId="urn:microsoft.com/office/officeart/2005/8/layout/bProcess4"/>
    <dgm:cxn modelId="{0F9F48E8-0C9A-FB46-AF72-548BD85C65BF}" type="presParOf" srcId="{15AE5795-B96C-4435-90B8-1C161195A4F4}" destId="{D4A6D7C8-CDAD-45D2-892B-4F864BA53999}" srcOrd="1" destOrd="0" presId="urn:microsoft.com/office/officeart/2005/8/layout/bProcess4"/>
    <dgm:cxn modelId="{DEAED3B1-B8DC-9C49-9571-671939ED4005}" type="presParOf" srcId="{19362FF8-1254-4F03-9EA2-62F7F1DA85CF}" destId="{69B03B6E-61DB-4975-BD8B-92FA84865E96}" srcOrd="5" destOrd="0" presId="urn:microsoft.com/office/officeart/2005/8/layout/bProcess4"/>
    <dgm:cxn modelId="{A8D104FE-6151-6942-A562-26C268602F98}" type="presParOf" srcId="{19362FF8-1254-4F03-9EA2-62F7F1DA85CF}" destId="{82F5599A-FCE9-485B-97C0-E0309D072401}" srcOrd="6" destOrd="0" presId="urn:microsoft.com/office/officeart/2005/8/layout/bProcess4"/>
    <dgm:cxn modelId="{BF68C10D-F731-D548-81B6-E81BA7AE8787}" type="presParOf" srcId="{82F5599A-FCE9-485B-97C0-E0309D072401}" destId="{C7FDA0EC-B3CD-4CB9-96C9-1AA898EE53DF}" srcOrd="0" destOrd="0" presId="urn:microsoft.com/office/officeart/2005/8/layout/bProcess4"/>
    <dgm:cxn modelId="{231C0F28-95BF-AF43-AC43-FD54D079668F}" type="presParOf" srcId="{82F5599A-FCE9-485B-97C0-E0309D072401}" destId="{F531FC79-6CC7-4F33-9A20-3CCC88308D5B}" srcOrd="1" destOrd="0" presId="urn:microsoft.com/office/officeart/2005/8/layout/bProcess4"/>
    <dgm:cxn modelId="{80A6F97D-E4D2-E14F-B4D3-55BF93A1A773}" type="presParOf" srcId="{19362FF8-1254-4F03-9EA2-62F7F1DA85CF}" destId="{EA297AFC-E4AF-4B31-8694-1D8433000B21}" srcOrd="7" destOrd="0" presId="urn:microsoft.com/office/officeart/2005/8/layout/bProcess4"/>
    <dgm:cxn modelId="{6BF411DA-C046-0A41-8357-76ADE2294C3B}" type="presParOf" srcId="{19362FF8-1254-4F03-9EA2-62F7F1DA85CF}" destId="{2D7C6CE1-711A-430B-B3AB-B8E7EFC3043D}" srcOrd="8" destOrd="0" presId="urn:microsoft.com/office/officeart/2005/8/layout/bProcess4"/>
    <dgm:cxn modelId="{20C3D29D-F67C-894B-86A1-4015CAB2A8C5}" type="presParOf" srcId="{2D7C6CE1-711A-430B-B3AB-B8E7EFC3043D}" destId="{CA88A84B-5FC5-46EB-BBAB-0D068355E121}" srcOrd="0" destOrd="0" presId="urn:microsoft.com/office/officeart/2005/8/layout/bProcess4"/>
    <dgm:cxn modelId="{148737EC-37F6-874C-80B0-C86295EB25F3}" type="presParOf" srcId="{2D7C6CE1-711A-430B-B3AB-B8E7EFC3043D}" destId="{0D564305-AC15-441C-82B2-5B6234272C17}" srcOrd="1" destOrd="0" presId="urn:microsoft.com/office/officeart/2005/8/layout/bProcess4"/>
    <dgm:cxn modelId="{253FCCDB-D440-FC49-A0B6-24342A597F23}" type="presParOf" srcId="{19362FF8-1254-4F03-9EA2-62F7F1DA85CF}" destId="{1C8928D6-E2A1-4BB9-8F71-BD81FA289758}" srcOrd="9" destOrd="0" presId="urn:microsoft.com/office/officeart/2005/8/layout/bProcess4"/>
    <dgm:cxn modelId="{526A7B16-0DC6-B84E-8183-2E3B2655A4D6}" type="presParOf" srcId="{19362FF8-1254-4F03-9EA2-62F7F1DA85CF}" destId="{602E38F5-736A-456E-9762-5C653E9614B3}" srcOrd="10" destOrd="0" presId="urn:microsoft.com/office/officeart/2005/8/layout/bProcess4"/>
    <dgm:cxn modelId="{E34A274A-8A65-EE4B-ADC5-55E5683AD660}" type="presParOf" srcId="{602E38F5-736A-456E-9762-5C653E9614B3}" destId="{467112ED-5067-4C17-9524-02BF27DD3DA8}" srcOrd="0" destOrd="0" presId="urn:microsoft.com/office/officeart/2005/8/layout/bProcess4"/>
    <dgm:cxn modelId="{24EF3C2A-3584-764D-AAD0-E797714C9931}" type="presParOf" srcId="{602E38F5-736A-456E-9762-5C653E9614B3}" destId="{936108AA-4934-46C0-BBF9-970347B1EF9B}" srcOrd="1" destOrd="0" presId="urn:microsoft.com/office/officeart/2005/8/layout/bProcess4"/>
    <dgm:cxn modelId="{D7252180-5040-4A41-88CD-5A23F2AEF732}" type="presParOf" srcId="{19362FF8-1254-4F03-9EA2-62F7F1DA85CF}" destId="{ED840894-19CE-420D-9A9C-B438664866F7}" srcOrd="11" destOrd="0" presId="urn:microsoft.com/office/officeart/2005/8/layout/bProcess4"/>
    <dgm:cxn modelId="{45BFE5F9-F861-DA42-ACA6-06FD819905C4}" type="presParOf" srcId="{19362FF8-1254-4F03-9EA2-62F7F1DA85CF}" destId="{45D6C9EE-F9C4-435D-A41C-9F681C619F6F}" srcOrd="12" destOrd="0" presId="urn:microsoft.com/office/officeart/2005/8/layout/bProcess4"/>
    <dgm:cxn modelId="{A55C9902-0DC3-D543-A00C-6A6D68456D71}" type="presParOf" srcId="{45D6C9EE-F9C4-435D-A41C-9F681C619F6F}" destId="{C23C47B5-29B3-4063-90B7-AFBAF3EDCE49}" srcOrd="0" destOrd="0" presId="urn:microsoft.com/office/officeart/2005/8/layout/bProcess4"/>
    <dgm:cxn modelId="{1ACCB47E-96D6-3F45-AF16-A06F68508CD5}" type="presParOf" srcId="{45D6C9EE-F9C4-435D-A41C-9F681C619F6F}" destId="{A7E1CC1E-F66C-4FA6-8CA8-E907DE54925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63CFA-CAA2-42CB-988A-C8E5E8C6EEE2}" type="doc">
      <dgm:prSet loTypeId="urn:microsoft.com/office/officeart/2005/8/layout/hList6" loCatId="list" qsTypeId="urn:microsoft.com/office/officeart/2005/8/quickstyle/simple3" qsCatId="simple" csTypeId="urn:microsoft.com/office/officeart/2005/8/colors/accent0_2" csCatId="mainScheme" phldr="1"/>
      <dgm:spPr/>
      <dgm:t>
        <a:bodyPr/>
        <a:lstStyle/>
        <a:p>
          <a:endParaRPr lang="it-IT"/>
        </a:p>
      </dgm:t>
    </dgm:pt>
    <dgm:pt modelId="{31CAF419-6E7C-46A7-8EE9-346D0EDBBF1C}" type="pres">
      <dgm:prSet presAssocID="{BF463CFA-CAA2-42CB-988A-C8E5E8C6EEE2}" presName="Name0" presStyleCnt="0">
        <dgm:presLayoutVars>
          <dgm:dir/>
          <dgm:resizeHandles val="exact"/>
        </dgm:presLayoutVars>
      </dgm:prSet>
      <dgm:spPr/>
      <dgm:t>
        <a:bodyPr/>
        <a:lstStyle/>
        <a:p>
          <a:endParaRPr lang="it-IT"/>
        </a:p>
      </dgm:t>
    </dgm:pt>
  </dgm:ptLst>
  <dgm:cxnLst>
    <dgm:cxn modelId="{66365EDC-19F7-D044-8056-7E1DF552EE3B}" type="presOf" srcId="{BF463CFA-CAA2-42CB-988A-C8E5E8C6EEE2}" destId="{31CAF419-6E7C-46A7-8EE9-346D0EDBBF1C}" srcOrd="0"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60A9E-F327-4D1B-A2A6-269D07F7FB51}"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it-IT"/>
        </a:p>
      </dgm:t>
    </dgm:pt>
    <dgm:pt modelId="{860BC524-CB4E-449F-9E17-7331014936FF}">
      <dgm:prSet custT="1"/>
      <dgm:spPr/>
      <dgm:t>
        <a:bodyPr/>
        <a:lstStyle/>
        <a:p>
          <a:pPr algn="ctr" rtl="0"/>
          <a:endParaRPr lang="it-IT" sz="2000" b="1" dirty="0">
            <a:solidFill>
              <a:srgbClr val="6699FF"/>
            </a:solidFill>
            <a:effectLst/>
            <a:latin typeface="Calibri" panose="020F0502020204030204" pitchFamily="34" charset="0"/>
          </a:endParaRPr>
        </a:p>
      </dgm:t>
    </dgm:pt>
    <dgm:pt modelId="{B98F86BA-F3F4-4C34-B165-4B6B932634A0}" type="parTrans" cxnId="{212ADEFA-454E-41BA-8921-005ECD16AB2B}">
      <dgm:prSet/>
      <dgm:spPr/>
      <dgm:t>
        <a:bodyPr/>
        <a:lstStyle/>
        <a:p>
          <a:endParaRPr lang="it-IT"/>
        </a:p>
      </dgm:t>
    </dgm:pt>
    <dgm:pt modelId="{C507B813-22B7-43D7-8E81-8A689C2BA308}" type="sibTrans" cxnId="{212ADEFA-454E-41BA-8921-005ECD16AB2B}">
      <dgm:prSet/>
      <dgm:spPr/>
      <dgm:t>
        <a:bodyPr/>
        <a:lstStyle/>
        <a:p>
          <a:endParaRPr lang="it-IT"/>
        </a:p>
      </dgm:t>
    </dgm:pt>
    <dgm:pt modelId="{7AFBEA0D-DAB9-45D9-BB84-A5C85C2C81FD}" type="pres">
      <dgm:prSet presAssocID="{45A60A9E-F327-4D1B-A2A6-269D07F7FB51}" presName="vert0" presStyleCnt="0">
        <dgm:presLayoutVars>
          <dgm:dir/>
          <dgm:animOne val="branch"/>
          <dgm:animLvl val="lvl"/>
        </dgm:presLayoutVars>
      </dgm:prSet>
      <dgm:spPr/>
      <dgm:t>
        <a:bodyPr/>
        <a:lstStyle/>
        <a:p>
          <a:endParaRPr lang="it-IT"/>
        </a:p>
      </dgm:t>
    </dgm:pt>
    <dgm:pt modelId="{E237AE75-85E6-437A-8B56-910DD27A4ECE}" type="pres">
      <dgm:prSet presAssocID="{860BC524-CB4E-449F-9E17-7331014936FF}" presName="thickLine" presStyleLbl="alignNode1" presStyleIdx="0" presStyleCnt="1"/>
      <dgm:spPr/>
      <dgm:t>
        <a:bodyPr/>
        <a:lstStyle/>
        <a:p>
          <a:endParaRPr lang="it-IT"/>
        </a:p>
      </dgm:t>
    </dgm:pt>
    <dgm:pt modelId="{E5B5E04E-FCAE-4ABC-802A-9826F4A5AD51}" type="pres">
      <dgm:prSet presAssocID="{860BC524-CB4E-449F-9E17-7331014936FF}" presName="horz1" presStyleCnt="0"/>
      <dgm:spPr/>
      <dgm:t>
        <a:bodyPr/>
        <a:lstStyle/>
        <a:p>
          <a:endParaRPr lang="it-IT"/>
        </a:p>
      </dgm:t>
    </dgm:pt>
    <dgm:pt modelId="{8D8CE0C5-97D0-41BA-B185-D747D53A47F7}" type="pres">
      <dgm:prSet presAssocID="{860BC524-CB4E-449F-9E17-7331014936FF}" presName="tx1" presStyleLbl="revTx" presStyleIdx="0" presStyleCnt="1"/>
      <dgm:spPr/>
      <dgm:t>
        <a:bodyPr/>
        <a:lstStyle/>
        <a:p>
          <a:endParaRPr lang="it-IT"/>
        </a:p>
      </dgm:t>
    </dgm:pt>
    <dgm:pt modelId="{FBFC497C-9F20-4F14-9A7A-F7BDED199D3F}" type="pres">
      <dgm:prSet presAssocID="{860BC524-CB4E-449F-9E17-7331014936FF}" presName="vert1" presStyleCnt="0"/>
      <dgm:spPr/>
      <dgm:t>
        <a:bodyPr/>
        <a:lstStyle/>
        <a:p>
          <a:endParaRPr lang="it-IT"/>
        </a:p>
      </dgm:t>
    </dgm:pt>
  </dgm:ptLst>
  <dgm:cxnLst>
    <dgm:cxn modelId="{89C6C977-024E-9348-B816-3865E2F0445B}" type="presOf" srcId="{860BC524-CB4E-449F-9E17-7331014936FF}" destId="{8D8CE0C5-97D0-41BA-B185-D747D53A47F7}" srcOrd="0" destOrd="0" presId="urn:microsoft.com/office/officeart/2008/layout/LinedList"/>
    <dgm:cxn modelId="{212ADEFA-454E-41BA-8921-005ECD16AB2B}" srcId="{45A60A9E-F327-4D1B-A2A6-269D07F7FB51}" destId="{860BC524-CB4E-449F-9E17-7331014936FF}" srcOrd="0" destOrd="0" parTransId="{B98F86BA-F3F4-4C34-B165-4B6B932634A0}" sibTransId="{C507B813-22B7-43D7-8E81-8A689C2BA308}"/>
    <dgm:cxn modelId="{80E50F81-683F-5446-9D6B-E29DF2BA27B0}" type="presOf" srcId="{45A60A9E-F327-4D1B-A2A6-269D07F7FB51}" destId="{7AFBEA0D-DAB9-45D9-BB84-A5C85C2C81FD}" srcOrd="0" destOrd="0" presId="urn:microsoft.com/office/officeart/2008/layout/LinedList"/>
    <dgm:cxn modelId="{D10855F3-BBEB-BD4A-A9AF-D2568287B2EF}" type="presParOf" srcId="{7AFBEA0D-DAB9-45D9-BB84-A5C85C2C81FD}" destId="{E237AE75-85E6-437A-8B56-910DD27A4ECE}" srcOrd="0" destOrd="0" presId="urn:microsoft.com/office/officeart/2008/layout/LinedList"/>
    <dgm:cxn modelId="{CFAF9B51-9DA9-D140-AE76-5AFEB995F1AD}" type="presParOf" srcId="{7AFBEA0D-DAB9-45D9-BB84-A5C85C2C81FD}" destId="{E5B5E04E-FCAE-4ABC-802A-9826F4A5AD51}" srcOrd="1" destOrd="0" presId="urn:microsoft.com/office/officeart/2008/layout/LinedList"/>
    <dgm:cxn modelId="{F8406402-0931-A443-8C65-5BFC3777E48E}" type="presParOf" srcId="{E5B5E04E-FCAE-4ABC-802A-9826F4A5AD51}" destId="{8D8CE0C5-97D0-41BA-B185-D747D53A47F7}" srcOrd="0" destOrd="0" presId="urn:microsoft.com/office/officeart/2008/layout/LinedList"/>
    <dgm:cxn modelId="{7F8F068F-9E0A-4E4B-AA86-733BF87191D4}" type="presParOf" srcId="{E5B5E04E-FCAE-4ABC-802A-9826F4A5AD51}" destId="{FBFC497C-9F20-4F14-9A7A-F7BDED199D3F}" srcOrd="1"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3B222-DE67-45D0-8A49-C7CCDD1FE9D1}">
      <dsp:nvSpPr>
        <dsp:cNvPr id="0" name=""/>
        <dsp:cNvSpPr/>
      </dsp:nvSpPr>
      <dsp:spPr>
        <a:xfrm rot="5400000">
          <a:off x="-326317" y="1228947"/>
          <a:ext cx="1446120" cy="1747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390020B-6AC0-445D-970B-601FDE336465}">
      <dsp:nvSpPr>
        <dsp:cNvPr id="0" name=""/>
        <dsp:cNvSpPr/>
      </dsp:nvSpPr>
      <dsp:spPr>
        <a:xfrm>
          <a:off x="3576" y="301934"/>
          <a:ext cx="1941262" cy="11647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rPr>
            <a:t>Analisi di contesto</a:t>
          </a:r>
          <a:endParaRPr lang="it-IT" sz="1400" b="1" kern="1200" dirty="0">
            <a:effectLst/>
          </a:endParaRPr>
        </a:p>
      </dsp:txBody>
      <dsp:txXfrm>
        <a:off x="37691" y="336049"/>
        <a:ext cx="1873032" cy="1096527"/>
      </dsp:txXfrm>
    </dsp:sp>
    <dsp:sp modelId="{001BDBF9-0591-44DF-AB08-AA8464EF03D9}">
      <dsp:nvSpPr>
        <dsp:cNvPr id="0" name=""/>
        <dsp:cNvSpPr/>
      </dsp:nvSpPr>
      <dsp:spPr>
        <a:xfrm rot="5400000">
          <a:off x="-326317" y="2684894"/>
          <a:ext cx="1446120" cy="17471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50D032-CF0D-417E-8414-7628E56EBA8A}">
      <dsp:nvSpPr>
        <dsp:cNvPr id="0" name=""/>
        <dsp:cNvSpPr/>
      </dsp:nvSpPr>
      <dsp:spPr>
        <a:xfrm>
          <a:off x="3576" y="1757881"/>
          <a:ext cx="1941262" cy="116475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rPr>
            <a:t>Governance</a:t>
          </a:r>
        </a:p>
      </dsp:txBody>
      <dsp:txXfrm>
        <a:off x="37691" y="1791996"/>
        <a:ext cx="1873032" cy="1096527"/>
      </dsp:txXfrm>
    </dsp:sp>
    <dsp:sp modelId="{69B03B6E-61DB-4975-BD8B-92FA84865E96}">
      <dsp:nvSpPr>
        <dsp:cNvPr id="0" name=""/>
        <dsp:cNvSpPr/>
      </dsp:nvSpPr>
      <dsp:spPr>
        <a:xfrm>
          <a:off x="401655" y="3412867"/>
          <a:ext cx="2572053" cy="174713"/>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4A6D7C8-CDAD-45D2-892B-4F864BA53999}">
      <dsp:nvSpPr>
        <dsp:cNvPr id="0" name=""/>
        <dsp:cNvSpPr/>
      </dsp:nvSpPr>
      <dsp:spPr>
        <a:xfrm>
          <a:off x="3576" y="3213828"/>
          <a:ext cx="1941262" cy="116475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Visione del futuro</a:t>
          </a:r>
          <a:endParaRPr lang="it-IT" sz="1400" b="1" kern="1200" dirty="0">
            <a:effectLst>
              <a:outerShdw blurRad="38100" dist="38100" dir="2700000" algn="tl">
                <a:srgbClr val="000000">
                  <a:alpha val="43137"/>
                </a:srgbClr>
              </a:outerShdw>
            </a:effectLst>
          </a:endParaRPr>
        </a:p>
      </dsp:txBody>
      <dsp:txXfrm>
        <a:off x="37691" y="3247943"/>
        <a:ext cx="1873032" cy="1096527"/>
      </dsp:txXfrm>
    </dsp:sp>
    <dsp:sp modelId="{EA297AFC-E4AF-4B31-8694-1D8433000B21}">
      <dsp:nvSpPr>
        <dsp:cNvPr id="0" name=""/>
        <dsp:cNvSpPr/>
      </dsp:nvSpPr>
      <dsp:spPr>
        <a:xfrm rot="16200000">
          <a:off x="2255561" y="2684894"/>
          <a:ext cx="1446120" cy="174713"/>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31FC79-6CC7-4F33-9A20-3CCC88308D5B}">
      <dsp:nvSpPr>
        <dsp:cNvPr id="0" name=""/>
        <dsp:cNvSpPr/>
      </dsp:nvSpPr>
      <dsp:spPr>
        <a:xfrm>
          <a:off x="2585456" y="3213828"/>
          <a:ext cx="1941262" cy="116475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Selezione delle priorità</a:t>
          </a:r>
          <a:endParaRPr lang="it-IT" sz="1400" b="1" kern="1200" dirty="0">
            <a:effectLst>
              <a:outerShdw blurRad="38100" dist="38100" dir="2700000" algn="tl">
                <a:srgbClr val="000000">
                  <a:alpha val="43137"/>
                </a:srgbClr>
              </a:outerShdw>
            </a:effectLst>
          </a:endParaRPr>
        </a:p>
      </dsp:txBody>
      <dsp:txXfrm>
        <a:off x="2619571" y="3247943"/>
        <a:ext cx="1873032" cy="1096527"/>
      </dsp:txXfrm>
    </dsp:sp>
    <dsp:sp modelId="{1C8928D6-E2A1-4BB9-8F71-BD81FA289758}">
      <dsp:nvSpPr>
        <dsp:cNvPr id="0" name=""/>
        <dsp:cNvSpPr/>
      </dsp:nvSpPr>
      <dsp:spPr>
        <a:xfrm rot="16200000">
          <a:off x="2255561" y="1228947"/>
          <a:ext cx="1446120" cy="17471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564305-AC15-441C-82B2-5B6234272C17}">
      <dsp:nvSpPr>
        <dsp:cNvPr id="0" name=""/>
        <dsp:cNvSpPr/>
      </dsp:nvSpPr>
      <dsp:spPr>
        <a:xfrm>
          <a:off x="2585456" y="1757881"/>
          <a:ext cx="1941262" cy="116475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Policy mix</a:t>
          </a:r>
          <a:endParaRPr lang="it-IT" sz="1400" b="1" kern="1200" dirty="0">
            <a:effectLst>
              <a:outerShdw blurRad="38100" dist="38100" dir="2700000" algn="tl">
                <a:srgbClr val="000000">
                  <a:alpha val="43137"/>
                </a:srgbClr>
              </a:outerShdw>
            </a:effectLst>
          </a:endParaRPr>
        </a:p>
      </dsp:txBody>
      <dsp:txXfrm>
        <a:off x="2619571" y="1791996"/>
        <a:ext cx="1873032" cy="1096527"/>
      </dsp:txXfrm>
    </dsp:sp>
    <dsp:sp modelId="{ED840894-19CE-420D-9A9C-B438664866F7}">
      <dsp:nvSpPr>
        <dsp:cNvPr id="0" name=""/>
        <dsp:cNvSpPr/>
      </dsp:nvSpPr>
      <dsp:spPr>
        <a:xfrm>
          <a:off x="2983534" y="500973"/>
          <a:ext cx="2572053" cy="1747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36108AA-4934-46C0-BBF9-970347B1EF9B}">
      <dsp:nvSpPr>
        <dsp:cNvPr id="0" name=""/>
        <dsp:cNvSpPr/>
      </dsp:nvSpPr>
      <dsp:spPr>
        <a:xfrm>
          <a:off x="2585456" y="301934"/>
          <a:ext cx="1941262" cy="11647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Monitoraggio</a:t>
          </a:r>
        </a:p>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 e valutazione</a:t>
          </a:r>
          <a:endParaRPr lang="it-IT" sz="1400" b="1" kern="1200" dirty="0">
            <a:effectLst>
              <a:outerShdw blurRad="38100" dist="38100" dir="2700000" algn="tl">
                <a:srgbClr val="000000">
                  <a:alpha val="43137"/>
                </a:srgbClr>
              </a:outerShdw>
            </a:effectLst>
          </a:endParaRPr>
        </a:p>
      </dsp:txBody>
      <dsp:txXfrm>
        <a:off x="2619571" y="336049"/>
        <a:ext cx="1873032" cy="1096527"/>
      </dsp:txXfrm>
    </dsp:sp>
    <dsp:sp modelId="{A7E1CC1E-F66C-4FA6-8CA8-E907DE54925D}">
      <dsp:nvSpPr>
        <dsp:cNvPr id="0" name=""/>
        <dsp:cNvSpPr/>
      </dsp:nvSpPr>
      <dsp:spPr>
        <a:xfrm>
          <a:off x="5167335" y="301934"/>
          <a:ext cx="1941262" cy="116475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Elaborazione Strategia</a:t>
          </a:r>
          <a:endParaRPr lang="it-IT" sz="1400" b="1" kern="1200" dirty="0">
            <a:effectLst>
              <a:outerShdw blurRad="38100" dist="38100" dir="2700000" algn="tl">
                <a:srgbClr val="000000">
                  <a:alpha val="43137"/>
                </a:srgbClr>
              </a:outerShdw>
            </a:effectLst>
          </a:endParaRPr>
        </a:p>
      </dsp:txBody>
      <dsp:txXfrm>
        <a:off x="5201450" y="336049"/>
        <a:ext cx="1873032" cy="1096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AE75-85E6-437A-8B56-910DD27A4ECE}">
      <dsp:nvSpPr>
        <dsp:cNvPr id="0" name=""/>
        <dsp:cNvSpPr/>
      </dsp:nvSpPr>
      <dsp:spPr>
        <a:xfrm>
          <a:off x="0" y="0"/>
          <a:ext cx="76969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8CE0C5-97D0-41BA-B185-D747D53A47F7}">
      <dsp:nvSpPr>
        <dsp:cNvPr id="0" name=""/>
        <dsp:cNvSpPr/>
      </dsp:nvSpPr>
      <dsp:spPr>
        <a:xfrm>
          <a:off x="0" y="0"/>
          <a:ext cx="7696904" cy="86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it-IT" sz="2000" b="1" kern="1200" dirty="0">
            <a:solidFill>
              <a:srgbClr val="6699FF"/>
            </a:solidFill>
            <a:effectLst/>
            <a:latin typeface="Calibri" panose="020F0502020204030204" pitchFamily="34" charset="0"/>
          </a:endParaRPr>
        </a:p>
      </dsp:txBody>
      <dsp:txXfrm>
        <a:off x="0" y="0"/>
        <a:ext cx="7696904"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837EE-CA53-9740-AFFA-8532D63C9C92}" type="datetimeFigureOut">
              <a:rPr lang="it-IT" smtClean="0"/>
              <a:t>08/05/14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E3ACB-CA90-F746-ADE8-1F82679DFEA3}" type="slidenum">
              <a:rPr lang="it-IT" smtClean="0"/>
              <a:t>‹n.›</a:t>
            </a:fld>
            <a:endParaRPr lang="it-IT"/>
          </a:p>
        </p:txBody>
      </p:sp>
    </p:spTree>
    <p:extLst>
      <p:ext uri="{BB962C8B-B14F-4D97-AF65-F5344CB8AC3E}">
        <p14:creationId xmlns:p14="http://schemas.microsoft.com/office/powerpoint/2010/main" val="1764877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a:ln/>
        </p:spPr>
      </p:sp>
      <p:sp>
        <p:nvSpPr>
          <p:cNvPr id="16386" name="Segnaposto note 2"/>
          <p:cNvSpPr>
            <a:spLocks noGrp="1"/>
          </p:cNvSpPr>
          <p:nvPr>
            <p:ph type="body" idx="1"/>
          </p:nvPr>
        </p:nvSpPr>
        <p:spPr>
          <a:noFill/>
          <a:ln/>
        </p:spPr>
        <p:txBody>
          <a:bodyPr/>
          <a:lstStyle/>
          <a:p>
            <a:pPr eaLnBrk="1" fontAlgn="t" hangingPunct="1"/>
            <a:r>
              <a:rPr lang="it-IT" b="1" smtClean="0"/>
              <a:t>Linee Guida CE per Smart Specialisation</a:t>
            </a:r>
          </a:p>
          <a:p>
            <a:pPr eaLnBrk="1" fontAlgn="t" hangingPunct="1"/>
            <a:endParaRPr lang="it-IT" b="1" smtClean="0"/>
          </a:p>
          <a:p>
            <a:pPr eaLnBrk="1" fontAlgn="t" hangingPunct="1"/>
            <a:r>
              <a:rPr lang="it-IT" smtClean="0"/>
              <a:t>1.	Analisi del contesto regionale e del potenziale di innovazione</a:t>
            </a:r>
          </a:p>
          <a:p>
            <a:pPr eaLnBrk="1" fontAlgn="t" hangingPunct="1"/>
            <a:r>
              <a:rPr lang="it-IT" smtClean="0"/>
              <a:t>2.	Predisposizione di una solida ed inclusiva struttura di governance (entrepreneurial process of discovery)</a:t>
            </a:r>
          </a:p>
          <a:p>
            <a:pPr eaLnBrk="1" fontAlgn="t" hangingPunct="1"/>
            <a:r>
              <a:rPr lang="it-IT" smtClean="0"/>
              <a:t>3.	Produzione di una visione condivisa sul futuro della Regione</a:t>
            </a:r>
          </a:p>
          <a:p>
            <a:pPr eaLnBrk="1" fontAlgn="t" hangingPunct="1"/>
            <a:r>
              <a:rPr lang="it-IT" smtClean="0"/>
              <a:t>4.	Selezione di un numero limitato di priorità per lo sviluppo regionale</a:t>
            </a:r>
          </a:p>
          <a:p>
            <a:pPr eaLnBrk="1" fontAlgn="t" hangingPunct="1"/>
            <a:r>
              <a:rPr lang="it-IT" smtClean="0"/>
              <a:t>5.	Definizione del policy mix, road map e piano d'azione</a:t>
            </a:r>
          </a:p>
          <a:p>
            <a:pPr eaLnBrk="1" fontAlgn="t" hangingPunct="1"/>
            <a:r>
              <a:rPr lang="it-IT" smtClean="0"/>
              <a:t>6.	Integrazione nella strategia di un meccanismo di monitoraggio e valutazione</a:t>
            </a:r>
          </a:p>
          <a:p>
            <a:endParaRPr lang="it-IT" smtClean="0"/>
          </a:p>
        </p:txBody>
      </p:sp>
      <p:sp>
        <p:nvSpPr>
          <p:cNvPr id="16387" name="Segnaposto numero diapositiva 3"/>
          <p:cNvSpPr>
            <a:spLocks noGrp="1"/>
          </p:cNvSpPr>
          <p:nvPr>
            <p:ph type="sldNum" sz="quarter" idx="5"/>
          </p:nvPr>
        </p:nvSpPr>
        <p:spPr>
          <a:noFill/>
        </p:spPr>
        <p:txBody>
          <a:bodyPr/>
          <a:lstStyle/>
          <a:p>
            <a:pPr defTabSz="902661"/>
            <a:fld id="{1E333CE2-1E54-4DED-97CF-C9C9A84C2A47}" type="slidenum">
              <a:rPr lang="en-GB" smtClean="0"/>
              <a:pPr defTabSz="902661"/>
              <a:t>7</a:t>
            </a:fld>
            <a:endParaRPr lang="en-GB" smtClean="0"/>
          </a:p>
        </p:txBody>
      </p:sp>
    </p:spTree>
    <p:extLst>
      <p:ext uri="{BB962C8B-B14F-4D97-AF65-F5344CB8AC3E}">
        <p14:creationId xmlns:p14="http://schemas.microsoft.com/office/powerpoint/2010/main" val="28678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Parliamo di innovazione</a:t>
            </a:r>
            <a:r>
              <a:rPr lang="it-IT" baseline="0" dirty="0" smtClean="0"/>
              <a:t> e di adozione di soluzioni tecnologiche in prossimità del mercato (fino alla prima produzione). Quindi TRL medio alti</a:t>
            </a:r>
            <a:endParaRPr lang="it-IT" dirty="0"/>
          </a:p>
        </p:txBody>
      </p:sp>
      <p:sp>
        <p:nvSpPr>
          <p:cNvPr id="4" name="Segnaposto numero diapositiva 3"/>
          <p:cNvSpPr>
            <a:spLocks noGrp="1"/>
          </p:cNvSpPr>
          <p:nvPr>
            <p:ph type="sldNum" sz="quarter" idx="10"/>
          </p:nvPr>
        </p:nvSpPr>
        <p:spPr/>
        <p:txBody>
          <a:bodyPr/>
          <a:lstStyle/>
          <a:p>
            <a:fld id="{9D6E3ACB-CA90-F746-ADE8-1F82679DFEA3}" type="slidenum">
              <a:rPr lang="it-IT" smtClean="0"/>
              <a:t>15</a:t>
            </a:fld>
            <a:endParaRPr lang="it-IT"/>
          </a:p>
        </p:txBody>
      </p:sp>
    </p:spTree>
    <p:extLst>
      <p:ext uri="{BB962C8B-B14F-4D97-AF65-F5344CB8AC3E}">
        <p14:creationId xmlns:p14="http://schemas.microsoft.com/office/powerpoint/2010/main" val="197609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39363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71573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48305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49" descr="Logo-FORMEZ-PA-09032010"/>
          <p:cNvPicPr>
            <a:picLocks noChangeAspect="1" noChangeArrowheads="1"/>
          </p:cNvPicPr>
          <p:nvPr userDrawn="1"/>
        </p:nvPicPr>
        <p:blipFill>
          <a:blip r:embed="rId2" cstate="print"/>
          <a:srcRect/>
          <a:stretch>
            <a:fillRect/>
          </a:stretch>
        </p:blipFill>
        <p:spPr bwMode="auto">
          <a:xfrm>
            <a:off x="153866" y="6496050"/>
            <a:ext cx="971550" cy="361950"/>
          </a:xfrm>
          <a:prstGeom prst="rect">
            <a:avLst/>
          </a:prstGeom>
          <a:noFill/>
          <a:ln w="9525">
            <a:noFill/>
            <a:miter lim="800000"/>
            <a:headEnd/>
            <a:tailEnd/>
          </a:ln>
        </p:spPr>
      </p:pic>
      <p:pic>
        <p:nvPicPr>
          <p:cNvPr id="3" name="Picture 2" descr="POAT-LOGO-GENERALE-8"/>
          <p:cNvPicPr>
            <a:picLocks noChangeAspect="1" noChangeArrowheads="1"/>
          </p:cNvPicPr>
          <p:nvPr userDrawn="1"/>
        </p:nvPicPr>
        <p:blipFill>
          <a:blip r:embed="rId3" cstate="print"/>
          <a:srcRect/>
          <a:stretch>
            <a:fillRect/>
          </a:stretch>
        </p:blipFill>
        <p:spPr bwMode="auto">
          <a:xfrm>
            <a:off x="8546123" y="6357939"/>
            <a:ext cx="597877" cy="473075"/>
          </a:xfrm>
          <a:prstGeom prst="rect">
            <a:avLst/>
          </a:prstGeom>
          <a:noFill/>
          <a:ln w="9525">
            <a:noFill/>
            <a:miter lim="800000"/>
            <a:headEnd/>
            <a:tailEnd/>
          </a:ln>
        </p:spPr>
      </p:pic>
      <p:grpSp>
        <p:nvGrpSpPr>
          <p:cNvPr id="4" name="Gruppo 3"/>
          <p:cNvGrpSpPr>
            <a:grpSpLocks/>
          </p:cNvGrpSpPr>
          <p:nvPr userDrawn="1"/>
        </p:nvGrpSpPr>
        <p:grpSpPr bwMode="auto">
          <a:xfrm>
            <a:off x="8792" y="-19050"/>
            <a:ext cx="9144000" cy="646113"/>
            <a:chOff x="-37009" y="-36513"/>
            <a:chExt cx="9143999" cy="894344"/>
          </a:xfrm>
        </p:grpSpPr>
        <p:pic>
          <p:nvPicPr>
            <p:cNvPr id="5" name="Picture 2"/>
            <p:cNvPicPr>
              <a:picLocks noChangeAspect="1" noChangeArrowheads="1"/>
            </p:cNvPicPr>
            <p:nvPr/>
          </p:nvPicPr>
          <p:blipFill>
            <a:blip r:embed="rId4" cstate="print"/>
            <a:srcRect l="4688" t="21562" r="5663" b="66251"/>
            <a:stretch>
              <a:fillRect/>
            </a:stretch>
          </p:blipFill>
          <p:spPr bwMode="auto">
            <a:xfrm>
              <a:off x="-37009" y="0"/>
              <a:ext cx="9143999" cy="857831"/>
            </a:xfrm>
            <a:prstGeom prst="rect">
              <a:avLst/>
            </a:prstGeom>
            <a:noFill/>
            <a:ln w="9525">
              <a:noFill/>
              <a:miter lim="800000"/>
              <a:headEnd/>
              <a:tailEnd/>
            </a:ln>
          </p:spPr>
        </p:pic>
        <p:pic>
          <p:nvPicPr>
            <p:cNvPr id="6"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7"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8"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spTree>
    <p:extLst>
      <p:ext uri="{BB962C8B-B14F-4D97-AF65-F5344CB8AC3E}">
        <p14:creationId xmlns:p14="http://schemas.microsoft.com/office/powerpoint/2010/main" val="238049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11507"/>
            <a:ext cx="8229600" cy="840754"/>
          </a:xfrm>
          <a:prstGeom prst="rect">
            <a:avLst/>
          </a:prstGeom>
        </p:spPr>
        <p:txBody>
          <a:bodyPr/>
          <a:lstStyle>
            <a:lvl1pPr>
              <a:defRPr sz="3200">
                <a:solidFill>
                  <a:schemeClr val="accent1">
                    <a:lumMod val="75000"/>
                  </a:schemeClr>
                </a:solidFill>
              </a:defRPr>
            </a:lvl1pPr>
          </a:lstStyle>
          <a:p>
            <a:r>
              <a:rPr lang="it-IT" smtClean="0"/>
              <a:t>Fare clic per modificare stile</a:t>
            </a:r>
            <a:endParaRPr lang="it-IT"/>
          </a:p>
        </p:txBody>
      </p:sp>
      <p:sp>
        <p:nvSpPr>
          <p:cNvPr id="3" name="Segnaposto contenuto 2"/>
          <p:cNvSpPr>
            <a:spLocks noGrp="1"/>
          </p:cNvSpPr>
          <p:nvPr>
            <p:ph idx="1"/>
          </p:nvPr>
        </p:nvSpPr>
        <p:spPr>
          <a:xfrm>
            <a:off x="457200" y="2639392"/>
            <a:ext cx="8229600" cy="3486772"/>
          </a:xfrm>
        </p:spPr>
        <p:txBody>
          <a:bodyPr>
            <a:normAutofit/>
          </a:bodyPr>
          <a:lstStyle>
            <a:lvl1pPr marL="342900" indent="-342900">
              <a:buFont typeface="Wingdings" charset="2"/>
              <a:buChar char="ü"/>
              <a:defRPr sz="2800"/>
            </a:lvl1pPr>
            <a:lvl2pPr marL="742950" indent="-285750">
              <a:buFont typeface="Arial"/>
              <a:buChar char="•"/>
              <a:defRPr sz="2400"/>
            </a:lvl2pPr>
            <a:lvl3pPr>
              <a:defRPr sz="2000"/>
            </a:lvl3pPr>
            <a:lvl4pPr>
              <a:defRPr sz="1800"/>
            </a:lvl4pPr>
            <a:lvl5pPr>
              <a:defRPr sz="18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58770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20899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13399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173672-4A95-E548-9D20-C992BB22807C}" type="datetimeFigureOut">
              <a:rPr lang="it-IT" smtClean="0"/>
              <a:t>08/05/14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54189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B173672-4A95-E548-9D20-C992BB22807C}" type="datetimeFigureOut">
              <a:rPr lang="it-IT" smtClean="0"/>
              <a:t>08/05/14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91374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173672-4A95-E548-9D20-C992BB22807C}" type="datetimeFigureOut">
              <a:rPr lang="it-IT" smtClean="0"/>
              <a:t>08/05/14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16866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53901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070741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7" Type="http://schemas.openxmlformats.org/officeDocument/2006/relationships/image" Target="../media/image4.png"/><Relationship Id="rId18" Type="http://schemas.openxmlformats.org/officeDocument/2006/relationships/image" Target="../media/image5.jpeg"/><Relationship Id="rId1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73672-4A95-E548-9D20-C992BB22807C}" type="datetimeFigureOut">
              <a:rPr lang="it-IT" smtClean="0"/>
              <a:t>08/05/14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A10E0-9259-894E-954A-8FD17024D59A}" type="slidenum">
              <a:rPr lang="it-IT" smtClean="0"/>
              <a:t>‹n.›</a:t>
            </a:fld>
            <a:endParaRPr lang="it-IT"/>
          </a:p>
        </p:txBody>
      </p:sp>
      <p:pic>
        <p:nvPicPr>
          <p:cNvPr id="7" name="Picture 14" descr="il marchio_INVITALI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52320" y="531981"/>
            <a:ext cx="11906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7544" y="408516"/>
            <a:ext cx="1783716" cy="860244"/>
          </a:xfrm>
          <a:prstGeom prst="rect">
            <a:avLst/>
          </a:prstGeom>
        </p:spPr>
      </p:pic>
      <p:pic>
        <p:nvPicPr>
          <p:cNvPr id="9" name="Immagin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97120" y="622951"/>
            <a:ext cx="1512167" cy="552285"/>
          </a:xfrm>
          <a:prstGeom prst="rect">
            <a:avLst/>
          </a:prstGeom>
        </p:spPr>
      </p:pic>
      <p:pic>
        <p:nvPicPr>
          <p:cNvPr id="10" name="Immagin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822793" y="5780471"/>
            <a:ext cx="1498413" cy="888889"/>
          </a:xfrm>
          <a:prstGeom prst="rect">
            <a:avLst/>
          </a:prstGeom>
        </p:spPr>
      </p:pic>
      <p:pic>
        <p:nvPicPr>
          <p:cNvPr id="11" name="Immagin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211960" y="469560"/>
            <a:ext cx="1462397" cy="775036"/>
          </a:xfrm>
          <a:prstGeom prst="rect">
            <a:avLst/>
          </a:prstGeom>
        </p:spPr>
      </p:pic>
      <p:pic>
        <p:nvPicPr>
          <p:cNvPr id="12" name="Immagin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720010" y="459008"/>
            <a:ext cx="1126253" cy="750836"/>
          </a:xfrm>
          <a:prstGeom prst="rect">
            <a:avLst/>
          </a:prstGeom>
        </p:spPr>
      </p:pic>
    </p:spTree>
    <p:extLst>
      <p:ext uri="{BB962C8B-B14F-4D97-AF65-F5344CB8AC3E}">
        <p14:creationId xmlns:p14="http://schemas.microsoft.com/office/powerpoint/2010/main" val="272968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4" Type="http://schemas.openxmlformats.org/officeDocument/2006/relationships/diagramData" Target="../diagrams/data3.xml"/><Relationship Id="rId15" Type="http://schemas.openxmlformats.org/officeDocument/2006/relationships/diagramLayout" Target="../diagrams/layout3.xml"/><Relationship Id="rId16" Type="http://schemas.openxmlformats.org/officeDocument/2006/relationships/diagramQuickStyle" Target="../diagrams/quickStyle3.xml"/><Relationship Id="rId17" Type="http://schemas.openxmlformats.org/officeDocument/2006/relationships/diagramColors" Target="../diagrams/colors3.xml"/><Relationship Id="rId18"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4000" y="2130425"/>
            <a:ext cx="8557846" cy="1470025"/>
          </a:xfrm>
        </p:spPr>
        <p:txBody>
          <a:bodyPr>
            <a:noAutofit/>
          </a:bodyPr>
          <a:lstStyle/>
          <a:p>
            <a:r>
              <a:rPr lang="it-IT" sz="2400" dirty="0" smtClean="0"/>
              <a:t>REGIONE SICILIANA</a:t>
            </a:r>
            <a:br>
              <a:rPr lang="it-IT" sz="2400" dirty="0" smtClean="0"/>
            </a:br>
            <a:r>
              <a:rPr lang="it-IT" sz="2400" dirty="0" smtClean="0"/>
              <a:t>VERSO </a:t>
            </a:r>
            <a:r>
              <a:rPr lang="it-IT" sz="2400" dirty="0"/>
              <a:t>LA STRATEGIA REGIONALE DELL’INNOVAZIONE 2014-2020 </a:t>
            </a:r>
            <a:r>
              <a:rPr lang="it-IT" sz="2400" b="1" dirty="0" smtClean="0"/>
              <a:t/>
            </a:r>
            <a:br>
              <a:rPr lang="it-IT" sz="2400" b="1" dirty="0" smtClean="0"/>
            </a:br>
            <a:r>
              <a:rPr lang="it-IT" sz="2400" b="1" dirty="0" smtClean="0"/>
              <a:t/>
            </a:r>
            <a:br>
              <a:rPr lang="it-IT" sz="2400" b="1" dirty="0" smtClean="0"/>
            </a:br>
            <a:r>
              <a:rPr lang="it-IT" sz="2800" b="1" dirty="0" smtClean="0">
                <a:solidFill>
                  <a:srgbClr val="376092"/>
                </a:solidFill>
              </a:rPr>
              <a:t>TAVOLO TEMATICO </a:t>
            </a:r>
            <a:br>
              <a:rPr lang="it-IT" sz="2800" b="1" dirty="0" smtClean="0">
                <a:solidFill>
                  <a:srgbClr val="376092"/>
                </a:solidFill>
              </a:rPr>
            </a:br>
            <a:r>
              <a:rPr lang="it-IT" sz="2800" b="1" dirty="0" smtClean="0">
                <a:solidFill>
                  <a:srgbClr val="376092"/>
                </a:solidFill>
              </a:rPr>
              <a:t>“TURISMO, CULTURA E BENI CULTURALI”</a:t>
            </a:r>
            <a:endParaRPr lang="it-IT" sz="2800" b="1" dirty="0">
              <a:solidFill>
                <a:srgbClr val="376092"/>
              </a:solidFill>
            </a:endParaRPr>
          </a:p>
        </p:txBody>
      </p:sp>
      <p:pic>
        <p:nvPicPr>
          <p:cNvPr id="4" name="Picture 14" descr="il marchio_INVITAL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31981"/>
            <a:ext cx="11906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8516"/>
            <a:ext cx="1783716" cy="86024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120" y="622951"/>
            <a:ext cx="1512167" cy="552285"/>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93" y="5780471"/>
            <a:ext cx="1498413" cy="888889"/>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469560"/>
            <a:ext cx="1462397" cy="775036"/>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010" y="459008"/>
            <a:ext cx="1126253" cy="750836"/>
          </a:xfrm>
          <a:prstGeom prst="rect">
            <a:avLst/>
          </a:prstGeom>
        </p:spPr>
      </p:pic>
      <p:sp>
        <p:nvSpPr>
          <p:cNvPr id="11" name="Sottotitolo 2"/>
          <p:cNvSpPr>
            <a:spLocks noGrp="1"/>
          </p:cNvSpPr>
          <p:nvPr>
            <p:ph type="subTitle" idx="1"/>
          </p:nvPr>
        </p:nvSpPr>
        <p:spPr>
          <a:xfrm>
            <a:off x="1371600" y="4745880"/>
            <a:ext cx="6400800" cy="1752600"/>
          </a:xfrm>
        </p:spPr>
        <p:txBody>
          <a:bodyPr>
            <a:normAutofit/>
          </a:bodyPr>
          <a:lstStyle/>
          <a:p>
            <a:r>
              <a:rPr lang="it-IT" sz="2000" dirty="0" smtClean="0"/>
              <a:t>FRANCESCO MOLINARI</a:t>
            </a:r>
          </a:p>
          <a:p>
            <a:r>
              <a:rPr lang="it-IT" sz="2000" dirty="0" smtClean="0"/>
              <a:t>INVITALIA – Progetto S3 PON GAT</a:t>
            </a:r>
          </a:p>
          <a:p>
            <a:r>
              <a:rPr lang="it-IT" sz="2000" dirty="0" smtClean="0"/>
              <a:t>Palermo, 8 maggio 2014</a:t>
            </a:r>
          </a:p>
          <a:p>
            <a:endParaRPr lang="it-IT" sz="2000" dirty="0"/>
          </a:p>
        </p:txBody>
      </p:sp>
    </p:spTree>
    <p:extLst>
      <p:ext uri="{BB962C8B-B14F-4D97-AF65-F5344CB8AC3E}">
        <p14:creationId xmlns:p14="http://schemas.microsoft.com/office/powerpoint/2010/main" val="11899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DELLA VISION NAZIONALE – </a:t>
            </a:r>
            <a:r>
              <a:rPr lang="it-IT" i="1" dirty="0" smtClean="0"/>
              <a:t>DRAFT (3)</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Nonostante l’eccellenza internazionale del sistema della ricerca italiana e l’esistenza di un tessuto di piccole e micro imprese altamente specializzate che rappresentano spin-off innovative e in alcuni casi storie di successo, manca la massa critica in grado di trasformare tutte queste innovazioni in attività redditizie e sostenibili. Questa potrebbe essere la specifica missione di un intervento a carattere nazionale, considerata anche la scarsa dimensione dei singoli mercati </a:t>
            </a:r>
            <a:r>
              <a:rPr lang="it-IT" dirty="0" smtClean="0"/>
              <a:t>regionali.</a:t>
            </a:r>
          </a:p>
          <a:p>
            <a:pPr marL="0" indent="0">
              <a:buNone/>
            </a:pPr>
            <a:r>
              <a:rPr lang="it-IT" dirty="0" smtClean="0"/>
              <a:t>Per </a:t>
            </a:r>
            <a:r>
              <a:rPr lang="it-IT" dirty="0"/>
              <a:t>quanto riguarda in particolare le industrie creative e culturali, il ruolo del livello centrale dovrebbe essere quello di stimolare la costruzione di filiere produttive radicate all’interno del Paese ma con un’attiva prospezione </a:t>
            </a:r>
            <a:r>
              <a:rPr lang="it-IT" dirty="0" smtClean="0"/>
              <a:t>internazionale.</a:t>
            </a:r>
            <a:endParaRPr lang="it-IT" dirty="0"/>
          </a:p>
          <a:p>
            <a:pPr marL="0" indent="0">
              <a:buNone/>
            </a:pPr>
            <a:endParaRPr lang="it-IT" dirty="0"/>
          </a:p>
        </p:txBody>
      </p:sp>
    </p:spTree>
    <p:extLst>
      <p:ext uri="{BB962C8B-B14F-4D97-AF65-F5344CB8AC3E}">
        <p14:creationId xmlns:p14="http://schemas.microsoft.com/office/powerpoint/2010/main" val="379491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DELLA VISION NAZIONALE – </a:t>
            </a:r>
            <a:r>
              <a:rPr lang="it-IT" i="1" dirty="0" smtClean="0"/>
              <a:t>DRAFT (4)</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dirty="0"/>
              <a:t>Mancano allo stato informazioni relative agli stanziamenti regionali. E’ comunque presumibile che vi possa essere una certa duplicazione degli impegni, basata sulla ricorrenza delle citazioni in termini di priorità di ricerca e innovazione, soprattutto nei confronti delle industrie creative e culturali e in certi casi del restauro dei beni storici e </a:t>
            </a:r>
            <a:r>
              <a:rPr lang="it-IT" dirty="0" smtClean="0"/>
              <a:t>architettonici.</a:t>
            </a:r>
          </a:p>
          <a:p>
            <a:pPr marL="0" indent="0">
              <a:buNone/>
            </a:pPr>
            <a:r>
              <a:rPr lang="it-IT" dirty="0"/>
              <a:t>Un ipotetico intervento nazionale dovrebbe pertanto basarsi sulla preventiva identificazione di aree tecnologiche non sufficientemente presidiate dai programmi regionali, ovvero sulla definizione di interventi dotati di notevole massa finanziaria unitaria (progetti pilota), anche in modo trasversale rispetto ai vari settori, con un occhio particolare all’innovazione nei modelli di business e alla creazione / lo sviluppo di ricadute su settori paralleli (come il design e la pianificazione urbana)</a:t>
            </a:r>
            <a:r>
              <a:rPr lang="it-IT" dirty="0" smtClean="0"/>
              <a:t>.</a:t>
            </a:r>
            <a:endParaRPr lang="it-IT" dirty="0"/>
          </a:p>
        </p:txBody>
      </p:sp>
    </p:spTree>
    <p:extLst>
      <p:ext uri="{BB962C8B-B14F-4D97-AF65-F5344CB8AC3E}">
        <p14:creationId xmlns:p14="http://schemas.microsoft.com/office/powerpoint/2010/main" val="60666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DELLA VISION NAZIONALE – </a:t>
            </a:r>
            <a:r>
              <a:rPr lang="it-IT" i="1" dirty="0" smtClean="0"/>
              <a:t>DRAFT (5)</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Catene </a:t>
            </a:r>
            <a:r>
              <a:rPr lang="it-IT" dirty="0"/>
              <a:t>del valore: Tutti i centri decisionali più rilevanti sono localizzati in Italia. Non sussistono quindi fattori di dipendenza da soggetti esterni. </a:t>
            </a:r>
            <a:endParaRPr lang="it-IT" dirty="0" smtClean="0"/>
          </a:p>
          <a:p>
            <a:pPr marL="0" indent="0">
              <a:buNone/>
            </a:pPr>
            <a:r>
              <a:rPr lang="it-IT" dirty="0"/>
              <a:t>La politica nazionale in materia di beni culturali, artistici e ambientali ha notevole influenza sullo sviluppo atteso del settore. </a:t>
            </a:r>
            <a:r>
              <a:rPr lang="it-IT" dirty="0" smtClean="0"/>
              <a:t>In </a:t>
            </a:r>
            <a:r>
              <a:rPr lang="it-IT" dirty="0"/>
              <a:t>particolare hanno rilievo le scelte (talora problematiche) fra conservazione e valorizzazione, nonché sui possibili gradi di apertura nei confronti del mecenatismo culturale</a:t>
            </a:r>
            <a:r>
              <a:rPr lang="it-IT" dirty="0" smtClean="0"/>
              <a:t>.</a:t>
            </a:r>
          </a:p>
          <a:p>
            <a:pPr marL="0" indent="0">
              <a:buNone/>
            </a:pPr>
            <a:r>
              <a:rPr lang="it-IT" dirty="0"/>
              <a:t>Le forme organizzative assunte dall’innovazione </a:t>
            </a:r>
            <a:r>
              <a:rPr lang="it-IT" dirty="0" smtClean="0"/>
              <a:t>possono </a:t>
            </a:r>
            <a:r>
              <a:rPr lang="it-IT" dirty="0"/>
              <a:t>avere influenza sulle modalità e limiti della </a:t>
            </a:r>
            <a:r>
              <a:rPr lang="it-IT" dirty="0" smtClean="0"/>
              <a:t>fruizione dei Beni Culturali da </a:t>
            </a:r>
            <a:r>
              <a:rPr lang="it-IT" dirty="0"/>
              <a:t>parte dei cittadini</a:t>
            </a:r>
            <a:r>
              <a:rPr lang="it-IT" dirty="0" smtClean="0"/>
              <a:t>.</a:t>
            </a:r>
          </a:p>
          <a:p>
            <a:pPr marL="0" indent="0">
              <a:buNone/>
            </a:pPr>
            <a:r>
              <a:rPr lang="it-IT" dirty="0"/>
              <a:t>Infine, </a:t>
            </a:r>
            <a:r>
              <a:rPr lang="it-IT" dirty="0" smtClean="0"/>
              <a:t>considerata </a:t>
            </a:r>
            <a:r>
              <a:rPr lang="it-IT" dirty="0"/>
              <a:t>la necessità di rinvigorire e finalizzare il coinvolgimento delle istituzioni nella spesa per il settore, si ravvisa un ruolo strategico per la domanda pubblica e i partenariati pubblico-privati come veicoli di finanziamento e promotori di innovazione.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3987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HORIZON 2020 – LE GRANDI SFIDE DELLA SOCIETA’</a:t>
            </a:r>
            <a:endParaRPr lang="it-IT" dirty="0"/>
          </a:p>
        </p:txBody>
      </p:sp>
      <p:pic>
        <p:nvPicPr>
          <p:cNvPr id="5" name="Immagine 4" descr="Schermata 2014-04-27 alle 12.18.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33" y="2365724"/>
            <a:ext cx="7483145" cy="4147419"/>
          </a:xfrm>
          <a:prstGeom prst="rect">
            <a:avLst/>
          </a:prstGeom>
        </p:spPr>
      </p:pic>
      <p:sp>
        <p:nvSpPr>
          <p:cNvPr id="8" name="Freccia sinistra 7"/>
          <p:cNvSpPr/>
          <p:nvPr/>
        </p:nvSpPr>
        <p:spPr>
          <a:xfrm>
            <a:off x="7268727" y="5052897"/>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sinistra 8"/>
          <p:cNvSpPr/>
          <p:nvPr/>
        </p:nvSpPr>
        <p:spPr>
          <a:xfrm>
            <a:off x="7729970" y="5954367"/>
            <a:ext cx="754762" cy="299541"/>
          </a:xfrm>
          <a:prstGeom prst="leftArrow">
            <a:avLst/>
          </a:prstGeom>
          <a:solidFill>
            <a:schemeClr val="accent1">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3134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KEY ENABLING TECHNOLOGIES</a:t>
            </a:r>
            <a:endParaRPr lang="it-IT" dirty="0"/>
          </a:p>
        </p:txBody>
      </p:sp>
      <p:sp>
        <p:nvSpPr>
          <p:cNvPr id="3" name="Segnaposto contenuto 2"/>
          <p:cNvSpPr>
            <a:spLocks noGrp="1"/>
          </p:cNvSpPr>
          <p:nvPr>
            <p:ph idx="1"/>
          </p:nvPr>
        </p:nvSpPr>
        <p:spPr/>
        <p:txBody>
          <a:bodyPr>
            <a:normAutofit lnSpcReduction="10000"/>
          </a:bodyPr>
          <a:lstStyle/>
          <a:p>
            <a:r>
              <a:rPr lang="it-IT" dirty="0" smtClean="0"/>
              <a:t>Nanotecnologie</a:t>
            </a:r>
          </a:p>
          <a:p>
            <a:r>
              <a:rPr lang="it-IT" dirty="0" smtClean="0"/>
              <a:t>Micro e nano elettronica</a:t>
            </a:r>
          </a:p>
          <a:p>
            <a:r>
              <a:rPr lang="it-IT" dirty="0" smtClean="0"/>
              <a:t>Biotecnologie industriali</a:t>
            </a:r>
          </a:p>
          <a:p>
            <a:r>
              <a:rPr lang="it-IT" dirty="0" smtClean="0"/>
              <a:t>Fotonica</a:t>
            </a:r>
          </a:p>
          <a:p>
            <a:r>
              <a:rPr lang="it-IT" dirty="0" smtClean="0"/>
              <a:t>Materiali avanzati</a:t>
            </a:r>
          </a:p>
          <a:p>
            <a:r>
              <a:rPr lang="it-IT" dirty="0" smtClean="0"/>
              <a:t>Sistemi di produzione avanzati</a:t>
            </a:r>
          </a:p>
          <a:p>
            <a:r>
              <a:rPr lang="it-IT" dirty="0" smtClean="0"/>
              <a:t>(ICT)</a:t>
            </a:r>
            <a:endParaRPr lang="it-IT" dirty="0"/>
          </a:p>
        </p:txBody>
      </p:sp>
      <p:sp>
        <p:nvSpPr>
          <p:cNvPr id="4" name="Freccia sinistra 3"/>
          <p:cNvSpPr/>
          <p:nvPr/>
        </p:nvSpPr>
        <p:spPr>
          <a:xfrm>
            <a:off x="4588473" y="3203452"/>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sinistra 4"/>
          <p:cNvSpPr/>
          <p:nvPr/>
        </p:nvSpPr>
        <p:spPr>
          <a:xfrm>
            <a:off x="3558164" y="4618115"/>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sinistra 5"/>
          <p:cNvSpPr/>
          <p:nvPr/>
        </p:nvSpPr>
        <p:spPr>
          <a:xfrm>
            <a:off x="5343235" y="5089825"/>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Freccia sinistra 7"/>
          <p:cNvSpPr/>
          <p:nvPr/>
        </p:nvSpPr>
        <p:spPr>
          <a:xfrm>
            <a:off x="1685638" y="5561304"/>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2163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82879" y="1345852"/>
            <a:ext cx="7823167" cy="5512148"/>
          </a:xfrm>
          <a:prstGeom prst="rect">
            <a:avLst/>
          </a:prstGeom>
        </p:spPr>
      </p:pic>
      <p:sp>
        <p:nvSpPr>
          <p:cNvPr id="6" name="Ovale 5"/>
          <p:cNvSpPr/>
          <p:nvPr/>
        </p:nvSpPr>
        <p:spPr>
          <a:xfrm>
            <a:off x="4552533" y="1345852"/>
            <a:ext cx="3857672" cy="5363875"/>
          </a:xfrm>
          <a:prstGeom prst="ellipse">
            <a:avLst/>
          </a:prstGeom>
          <a:noFill/>
          <a:ln w="38100" cmpd="sng">
            <a:solidFill>
              <a:srgbClr val="376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7680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La Comunicazione della Commissione europea intitolata “Valorizzare i settori culturali e creativi per favorire la crescita e l’occupazione nell’Unione europea” (26.9.2012) </a:t>
            </a:r>
          </a:p>
        </p:txBody>
      </p:sp>
      <p:sp>
        <p:nvSpPr>
          <p:cNvPr id="3" name="Segnaposto contenuto 2"/>
          <p:cNvSpPr>
            <a:spLocks noGrp="1"/>
          </p:cNvSpPr>
          <p:nvPr>
            <p:ph idx="1"/>
          </p:nvPr>
        </p:nvSpPr>
        <p:spPr/>
        <p:txBody>
          <a:bodyPr>
            <a:normAutofit fontScale="62500" lnSpcReduction="20000"/>
          </a:bodyPr>
          <a:lstStyle/>
          <a:p>
            <a:pPr marL="0" indent="0">
              <a:buNone/>
            </a:pPr>
            <a:r>
              <a:rPr lang="it-IT" dirty="0" smtClean="0"/>
              <a:t>ha </a:t>
            </a:r>
            <a:r>
              <a:rPr lang="it-IT" dirty="0"/>
              <a:t>introdotto una strategia a lungo termine per ottenere il maggior contributo occupazionale e in termini di crescita dai diversi settori legati all’economia della cultura. La nuova strategia della Commissione, incardinata negli obiettivi di Europa 2020, mira ad aumentare la competitività e il potenziale di esportazione di quei settori, nonché a massimizzare le loro sinergie e possibili ricadute da e verso altri settori come il design innovativo, le tecnologie dell’informazione e della comunicazione, la rigenerazione urbana e la pianificazione territoriale. </a:t>
            </a:r>
          </a:p>
          <a:p>
            <a:pPr marL="0" indent="0">
              <a:buNone/>
            </a:pPr>
            <a:r>
              <a:rPr lang="it-IT" dirty="0"/>
              <a:t>In questo approccio “olistico” assumono importanza una serie di azioni di miglioramento del contesto, anche normativo e finanziario (definizione del quadro dei diritti di proprietà intellettuale, esenzione dalla normativa sugli aiuti di Stato, migliore accesso al capitale di rischio e alle garanzie) ed in modo particolare la promozione di nuovi modelli di business, basati sull’export e sull’internazionalizzazione, per migliorare la redditività delle imprese ed aumentare il pubblico delle attività legate alla cultura, anche con il sostegno di investimenti mirati nelle competenze degli attori socio-economici interessati. </a:t>
            </a:r>
          </a:p>
        </p:txBody>
      </p:sp>
    </p:spTree>
    <p:extLst>
      <p:ext uri="{BB962C8B-B14F-4D97-AF65-F5344CB8AC3E}">
        <p14:creationId xmlns:p14="http://schemas.microsoft.com/office/powerpoint/2010/main" val="21658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Il nuovo </a:t>
            </a:r>
            <a:r>
              <a:rPr lang="it-IT" sz="2000" dirty="0"/>
              <a:t>programma quadro comunitario 2014-2020 denominato “Europa Creativa</a:t>
            </a:r>
            <a:r>
              <a:rPr lang="it-IT" sz="2000" dirty="0" smtClean="0"/>
              <a:t>”, entrato in vigore il 1° gennaio di quest’anno</a:t>
            </a:r>
            <a:endParaRPr lang="it-IT" sz="2000" dirty="0"/>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intende </a:t>
            </a:r>
            <a:r>
              <a:rPr lang="it-IT" dirty="0"/>
              <a:t>promuovere e salvaguardare la diversità culturale e linguistica europea rafforzando al tempo stesso la competitività dei settori culturali e creativi. Il programma sostituisce, riunendoli in un quadro unico di finanziamento, i precedenti interventi nel settore culturale e audiovisivo, denominati Cultura 2007-2013, MEDIA 2007 e MEDIA </a:t>
            </a:r>
            <a:r>
              <a:rPr lang="it-IT" dirty="0" err="1"/>
              <a:t>Mundus</a:t>
            </a:r>
            <a:r>
              <a:rPr lang="it-IT" dirty="0"/>
              <a:t>, e introduce un nuovo strumento di garanzia finanziaria destinato ai settori culturali e creativi, con una dotazione finanziaria di 1,8 miliardi di euro. </a:t>
            </a:r>
            <a:endParaRPr lang="it-IT" dirty="0" smtClean="0"/>
          </a:p>
          <a:p>
            <a:pPr marL="0" indent="0">
              <a:buNone/>
            </a:pPr>
            <a:r>
              <a:rPr lang="it-IT" dirty="0" smtClean="0"/>
              <a:t>Il </a:t>
            </a:r>
            <a:r>
              <a:rPr lang="it-IT" dirty="0"/>
              <a:t>nuovo programma quadro interessa tutti i comparti, a titolo esemplificativo: architettura, archivi e biblioteche, artigianato artistico, audiovisivi (tra cui film, televisione, videogiochi, multimediale), beni culturali, design, festival, musica, arti visive, arti dello spettacolo, editoria, radio, ecc. </a:t>
            </a:r>
          </a:p>
        </p:txBody>
      </p:sp>
    </p:spTree>
    <p:extLst>
      <p:ext uri="{BB962C8B-B14F-4D97-AF65-F5344CB8AC3E}">
        <p14:creationId xmlns:p14="http://schemas.microsoft.com/office/powerpoint/2010/main" val="7441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priorità strategiche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Ambiziose </a:t>
            </a:r>
            <a:r>
              <a:rPr lang="it-IT" dirty="0"/>
              <a:t>ma realistiche</a:t>
            </a:r>
          </a:p>
          <a:p>
            <a:r>
              <a:rPr lang="it-IT" dirty="0"/>
              <a:t>Adeguate al territorio</a:t>
            </a:r>
          </a:p>
          <a:p>
            <a:r>
              <a:rPr lang="it-IT" dirty="0"/>
              <a:t>Coerenti con lo stato dell’arte scientifico e tecnologico</a:t>
            </a:r>
          </a:p>
          <a:p>
            <a:r>
              <a:rPr lang="it-IT" dirty="0"/>
              <a:t>Connesse alle sfide della società</a:t>
            </a:r>
          </a:p>
          <a:p>
            <a:r>
              <a:rPr lang="it-IT" dirty="0"/>
              <a:t>Conformi alle politiche europee (H2020)</a:t>
            </a:r>
          </a:p>
          <a:p>
            <a:endParaRPr lang="it-IT" dirty="0"/>
          </a:p>
          <a:p>
            <a:r>
              <a:rPr lang="it-IT" dirty="0"/>
              <a:t>Convergenti</a:t>
            </a:r>
          </a:p>
          <a:p>
            <a:endParaRPr lang="it-IT" dirty="0"/>
          </a:p>
          <a:p>
            <a:r>
              <a:rPr lang="it-IT" dirty="0"/>
              <a:t>Limitate nel numero (specializzazione)</a:t>
            </a:r>
          </a:p>
          <a:p>
            <a:endParaRPr lang="it-IT" dirty="0"/>
          </a:p>
        </p:txBody>
      </p:sp>
    </p:spTree>
    <p:extLst>
      <p:ext uri="{BB962C8B-B14F-4D97-AF65-F5344CB8AC3E}">
        <p14:creationId xmlns:p14="http://schemas.microsoft.com/office/powerpoint/2010/main" val="374239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(1)</a:t>
            </a:r>
            <a:endParaRPr lang="it-IT" dirty="0"/>
          </a:p>
        </p:txBody>
      </p:sp>
      <p:sp>
        <p:nvSpPr>
          <p:cNvPr id="3" name="Segnaposto contenuto 2"/>
          <p:cNvSpPr>
            <a:spLocks noGrp="1"/>
          </p:cNvSpPr>
          <p:nvPr>
            <p:ph idx="1"/>
          </p:nvPr>
        </p:nvSpPr>
        <p:spPr/>
        <p:txBody>
          <a:bodyPr>
            <a:normAutofit lnSpcReduction="10000"/>
          </a:bodyPr>
          <a:lstStyle/>
          <a:p>
            <a:pPr lvl="0"/>
            <a:r>
              <a:rPr lang="it-IT" dirty="0"/>
              <a:t>Tecnologie per l’acquisizione di conoscenze sul patrimonio storico-culturale</a:t>
            </a:r>
          </a:p>
          <a:p>
            <a:pPr lvl="0"/>
            <a:r>
              <a:rPr lang="it-IT" dirty="0"/>
              <a:t>Tecnologie per la conservazione, prevenzione e restauro</a:t>
            </a:r>
          </a:p>
          <a:p>
            <a:pPr lvl="0"/>
            <a:r>
              <a:rPr lang="it-IT" dirty="0"/>
              <a:t>Tecnologie per il miglioramento della fruizione dei beni culturali</a:t>
            </a:r>
          </a:p>
          <a:p>
            <a:r>
              <a:rPr lang="it-IT" dirty="0"/>
              <a:t>Tecnologie per la gestione e valorizzazione economica </a:t>
            </a:r>
            <a:r>
              <a:rPr lang="it-IT" dirty="0" smtClean="0"/>
              <a:t>dei beni culturali</a:t>
            </a:r>
            <a:endParaRPr lang="it-IT" dirty="0"/>
          </a:p>
        </p:txBody>
      </p:sp>
    </p:spTree>
    <p:extLst>
      <p:ext uri="{BB962C8B-B14F-4D97-AF65-F5344CB8AC3E}">
        <p14:creationId xmlns:p14="http://schemas.microsoft.com/office/powerpoint/2010/main" val="436237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p:txBody>
          <a:bodyPr/>
          <a:lstStyle/>
          <a:p>
            <a:r>
              <a:rPr lang="it-IT" dirty="0" smtClean="0"/>
              <a:t>Fornire elementi per la selezione delle priorità della Regione Siciliana</a:t>
            </a:r>
          </a:p>
          <a:p>
            <a:r>
              <a:rPr lang="it-IT" dirty="0" smtClean="0"/>
              <a:t>Condividere orientamenti tecnologici sul tema  </a:t>
            </a:r>
          </a:p>
          <a:p>
            <a:pPr lvl="1"/>
            <a:r>
              <a:rPr lang="it-IT" dirty="0" smtClean="0"/>
              <a:t>A livello europeo</a:t>
            </a:r>
          </a:p>
          <a:p>
            <a:pPr lvl="1"/>
            <a:r>
              <a:rPr lang="it-IT" dirty="0" smtClean="0"/>
              <a:t>A livello nazionale</a:t>
            </a:r>
          </a:p>
          <a:p>
            <a:endParaRPr lang="it-IT" dirty="0"/>
          </a:p>
        </p:txBody>
      </p:sp>
    </p:spTree>
    <p:extLst>
      <p:ext uri="{BB962C8B-B14F-4D97-AF65-F5344CB8AC3E}">
        <p14:creationId xmlns:p14="http://schemas.microsoft.com/office/powerpoint/2010/main" val="5724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(2)</a:t>
            </a:r>
            <a:endParaRPr lang="it-IT" dirty="0"/>
          </a:p>
        </p:txBody>
      </p:sp>
      <p:sp>
        <p:nvSpPr>
          <p:cNvPr id="3" name="Segnaposto contenuto 2"/>
          <p:cNvSpPr>
            <a:spLocks noGrp="1"/>
          </p:cNvSpPr>
          <p:nvPr>
            <p:ph idx="1"/>
          </p:nvPr>
        </p:nvSpPr>
        <p:spPr>
          <a:xfrm>
            <a:off x="457200" y="2639392"/>
            <a:ext cx="8229600" cy="4218608"/>
          </a:xfrm>
        </p:spPr>
        <p:txBody>
          <a:bodyPr>
            <a:normAutofit fontScale="70000" lnSpcReduction="20000"/>
          </a:bodyPr>
          <a:lstStyle/>
          <a:p>
            <a:pPr lvl="0"/>
            <a:r>
              <a:rPr lang="it-IT" dirty="0" smtClean="0"/>
              <a:t>Valorizzare </a:t>
            </a:r>
            <a:r>
              <a:rPr lang="it-IT" dirty="0"/>
              <a:t>le vocazioni e le competenze dei territori (SPECIALISATION)</a:t>
            </a:r>
          </a:p>
          <a:p>
            <a:pPr lvl="0"/>
            <a:r>
              <a:rPr lang="it-IT" dirty="0" smtClean="0"/>
              <a:t>Attrezzare </a:t>
            </a:r>
            <a:r>
              <a:rPr lang="it-IT" dirty="0"/>
              <a:t>i territori con comunità multidisciplinari e creative (SMARTNESS)</a:t>
            </a:r>
          </a:p>
          <a:p>
            <a:pPr lvl="0"/>
            <a:r>
              <a:rPr lang="it-IT" dirty="0" smtClean="0"/>
              <a:t>Implementare </a:t>
            </a:r>
            <a:r>
              <a:rPr lang="it-IT" dirty="0"/>
              <a:t>tutte le filiere di valorizzazione (CREATIVITA’)</a:t>
            </a:r>
          </a:p>
          <a:p>
            <a:pPr lvl="0"/>
            <a:r>
              <a:rPr lang="it-IT" dirty="0" smtClean="0"/>
              <a:t>Privilegiare </a:t>
            </a:r>
            <a:r>
              <a:rPr lang="it-IT" dirty="0"/>
              <a:t>progetti di R&amp;S con imprese e committenti privati (BUSINESS PLAN)</a:t>
            </a:r>
          </a:p>
          <a:p>
            <a:pPr lvl="0"/>
            <a:r>
              <a:rPr lang="it-IT" dirty="0" smtClean="0"/>
              <a:t>Rendere </a:t>
            </a:r>
            <a:r>
              <a:rPr lang="it-IT" dirty="0"/>
              <a:t>le nostre imprese competitive sul mercato globale (EXPORT)</a:t>
            </a:r>
          </a:p>
          <a:p>
            <a:pPr lvl="0"/>
            <a:r>
              <a:rPr lang="it-IT" dirty="0" smtClean="0"/>
              <a:t>Conservare </a:t>
            </a:r>
            <a:r>
              <a:rPr lang="it-IT" dirty="0"/>
              <a:t>e valorizzare in modo sostenibile (LE SOSTENIBILITA’)</a:t>
            </a:r>
          </a:p>
          <a:p>
            <a:pPr lvl="0"/>
            <a:r>
              <a:rPr lang="it-IT" dirty="0" smtClean="0"/>
              <a:t>Nuove </a:t>
            </a:r>
            <a:r>
              <a:rPr lang="it-IT" dirty="0"/>
              <a:t>opportunità di fruizione con tecnologie innovative (TURISMO</a:t>
            </a:r>
            <a:r>
              <a:rPr lang="it-IT" dirty="0" smtClean="0"/>
              <a:t>)</a:t>
            </a:r>
          </a:p>
          <a:p>
            <a:pPr marL="0" lvl="0" indent="0">
              <a:buNone/>
            </a:pPr>
            <a:endParaRPr lang="it-IT" dirty="0" smtClean="0"/>
          </a:p>
          <a:p>
            <a:pPr marL="0" lvl="0" indent="0">
              <a:buNone/>
            </a:pPr>
            <a:r>
              <a:rPr lang="it-IT" dirty="0" smtClean="0"/>
              <a:t>(Cit. da Renzo </a:t>
            </a:r>
            <a:r>
              <a:rPr lang="it-IT" dirty="0" err="1" smtClean="0"/>
              <a:t>Salimbeni</a:t>
            </a:r>
            <a:r>
              <a:rPr lang="it-IT" dirty="0" smtClean="0"/>
              <a:t>)</a:t>
            </a:r>
            <a:endParaRPr lang="it-IT" dirty="0"/>
          </a:p>
        </p:txBody>
      </p:sp>
    </p:spTree>
    <p:extLst>
      <p:ext uri="{BB962C8B-B14F-4D97-AF65-F5344CB8AC3E}">
        <p14:creationId xmlns:p14="http://schemas.microsoft.com/office/powerpoint/2010/main" val="21936827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(3)</a:t>
            </a:r>
            <a:endParaRPr lang="it-IT" dirty="0"/>
          </a:p>
        </p:txBody>
      </p:sp>
      <p:sp>
        <p:nvSpPr>
          <p:cNvPr id="3" name="Segnaposto contenuto 2"/>
          <p:cNvSpPr>
            <a:spLocks noGrp="1"/>
          </p:cNvSpPr>
          <p:nvPr>
            <p:ph idx="1"/>
          </p:nvPr>
        </p:nvSpPr>
        <p:spPr>
          <a:xfrm>
            <a:off x="457200" y="2463550"/>
            <a:ext cx="8229600" cy="3486772"/>
          </a:xfrm>
        </p:spPr>
        <p:txBody>
          <a:bodyPr>
            <a:normAutofit fontScale="92500" lnSpcReduction="10000"/>
          </a:bodyPr>
          <a:lstStyle/>
          <a:p>
            <a:pPr lvl="0"/>
            <a:r>
              <a:rPr lang="it-IT" dirty="0"/>
              <a:t>Trasformazione delle eccellenze di ricerca in prodotti e imprese tecnologiche in grado di stare nel mercato globale</a:t>
            </a:r>
          </a:p>
          <a:p>
            <a:pPr lvl="0"/>
            <a:r>
              <a:rPr lang="it-IT" dirty="0"/>
              <a:t>Ricadute positive dell’innovazione, soprattutto radicale, in altri comparti produttivi high-tech (c.d. “inneschi tecnologici</a:t>
            </a:r>
            <a:r>
              <a:rPr lang="it-IT" dirty="0" smtClean="0"/>
              <a:t>”, ad es. restauro e bioedilizia)</a:t>
            </a:r>
          </a:p>
          <a:p>
            <a:pPr lvl="0"/>
            <a:r>
              <a:rPr lang="it-IT" dirty="0" smtClean="0"/>
              <a:t>Miglioramento </a:t>
            </a:r>
            <a:r>
              <a:rPr lang="it-IT" dirty="0"/>
              <a:t>degli spazi urbani di carattere storico attraverso la </a:t>
            </a:r>
            <a:r>
              <a:rPr lang="it-IT" dirty="0" smtClean="0"/>
              <a:t>conservazione (implicazioni </a:t>
            </a:r>
            <a:r>
              <a:rPr lang="it-IT" dirty="0"/>
              <a:t>sul turismo della valorizzazione dei beni </a:t>
            </a:r>
            <a:r>
              <a:rPr lang="it-IT" dirty="0" smtClean="0"/>
              <a:t>culturali)</a:t>
            </a:r>
            <a:endParaRPr lang="it-IT" dirty="0"/>
          </a:p>
          <a:p>
            <a:pPr lvl="0"/>
            <a:endParaRPr lang="it-IT" dirty="0">
              <a:effectLst/>
            </a:endParaRPr>
          </a:p>
        </p:txBody>
      </p:sp>
    </p:spTree>
    <p:extLst>
      <p:ext uri="{BB962C8B-B14F-4D97-AF65-F5344CB8AC3E}">
        <p14:creationId xmlns:p14="http://schemas.microsoft.com/office/powerpoint/2010/main" val="18276353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dirty="0" smtClean="0"/>
              <a:t>Grazie per la cortese attenzione</a:t>
            </a:r>
          </a:p>
          <a:p>
            <a:pPr marL="0" indent="0" algn="ctr">
              <a:buNone/>
            </a:pPr>
            <a:endParaRPr lang="it-IT" dirty="0" smtClean="0"/>
          </a:p>
          <a:p>
            <a:pPr marL="0" indent="0" algn="ctr">
              <a:buNone/>
            </a:pPr>
            <a:r>
              <a:rPr lang="it-IT" sz="2000" dirty="0" smtClean="0"/>
              <a:t>Francesco Molinari, </a:t>
            </a:r>
            <a:r>
              <a:rPr lang="it-IT" sz="2000" dirty="0" err="1" smtClean="0"/>
              <a:t>mail@francescomolinari.it</a:t>
            </a:r>
            <a:endParaRPr lang="it-IT" sz="2000" dirty="0"/>
          </a:p>
        </p:txBody>
      </p:sp>
    </p:spTree>
    <p:extLst>
      <p:ext uri="{BB962C8B-B14F-4D97-AF65-F5344CB8AC3E}">
        <p14:creationId xmlns:p14="http://schemas.microsoft.com/office/powerpoint/2010/main" val="3217252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idx="1"/>
          </p:nvPr>
        </p:nvSpPr>
        <p:spPr/>
        <p:txBody>
          <a:bodyPr/>
          <a:lstStyle/>
          <a:p>
            <a:r>
              <a:rPr lang="it-IT" dirty="0" smtClean="0"/>
              <a:t>Il perimetro (di massima) dell’area di specializzazione</a:t>
            </a:r>
          </a:p>
          <a:p>
            <a:r>
              <a:rPr lang="it-IT" dirty="0" smtClean="0"/>
              <a:t>Il </a:t>
            </a:r>
            <a:r>
              <a:rPr lang="it-IT" dirty="0" smtClean="0"/>
              <a:t>contesto (metodologico e tecnico-scientifico) della fase di identificazione delle priorità</a:t>
            </a:r>
          </a:p>
          <a:p>
            <a:r>
              <a:rPr lang="it-IT" dirty="0" smtClean="0"/>
              <a:t>Tendenze ed orientamenti</a:t>
            </a:r>
          </a:p>
          <a:p>
            <a:pPr lvl="1"/>
            <a:r>
              <a:rPr lang="it-IT" dirty="0" smtClean="0"/>
              <a:t>Europei</a:t>
            </a:r>
          </a:p>
          <a:p>
            <a:pPr lvl="1"/>
            <a:r>
              <a:rPr lang="it-IT" dirty="0" smtClean="0"/>
              <a:t>Nazionali</a:t>
            </a:r>
          </a:p>
          <a:p>
            <a:pPr marL="457200" lvl="1" indent="0">
              <a:buNone/>
            </a:pPr>
            <a:endParaRPr lang="it-IT" dirty="0"/>
          </a:p>
        </p:txBody>
      </p:sp>
    </p:spTree>
    <p:extLst>
      <p:ext uri="{BB962C8B-B14F-4D97-AF65-F5344CB8AC3E}">
        <p14:creationId xmlns:p14="http://schemas.microsoft.com/office/powerpoint/2010/main" val="14679570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PERIMETRO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Sistema produttivo culturale, composto da:</a:t>
            </a:r>
          </a:p>
          <a:p>
            <a:pPr lvl="1"/>
            <a:r>
              <a:rPr lang="it-IT" dirty="0"/>
              <a:t>industrie creative, </a:t>
            </a:r>
            <a:endParaRPr lang="it-IT" dirty="0" smtClean="0"/>
          </a:p>
          <a:p>
            <a:pPr lvl="1"/>
            <a:r>
              <a:rPr lang="it-IT" dirty="0" smtClean="0"/>
              <a:t>industrie </a:t>
            </a:r>
            <a:r>
              <a:rPr lang="it-IT" dirty="0"/>
              <a:t>culturali, </a:t>
            </a:r>
            <a:endParaRPr lang="it-IT" dirty="0" smtClean="0"/>
          </a:p>
          <a:p>
            <a:pPr lvl="1"/>
            <a:r>
              <a:rPr lang="it-IT" dirty="0" smtClean="0"/>
              <a:t>gestione </a:t>
            </a:r>
            <a:r>
              <a:rPr lang="it-IT" dirty="0"/>
              <a:t>del patrimonio storico-artistico-architettonico (musei, teatri, biblioteche e monumenti), </a:t>
            </a:r>
            <a:endParaRPr lang="it-IT" dirty="0" smtClean="0"/>
          </a:p>
          <a:p>
            <a:pPr lvl="1"/>
            <a:r>
              <a:rPr lang="it-IT" dirty="0" smtClean="0"/>
              <a:t>arti </a:t>
            </a:r>
            <a:r>
              <a:rPr lang="it-IT" dirty="0"/>
              <a:t>visive e </a:t>
            </a:r>
            <a:r>
              <a:rPr lang="it-IT" dirty="0" smtClean="0"/>
              <a:t>spettacolo</a:t>
            </a:r>
          </a:p>
          <a:p>
            <a:r>
              <a:rPr lang="it-IT" dirty="0"/>
              <a:t>circa 458 mila imprese con 1,4 milioni di occupati e un valore aggiunto prodotto nel 2012 di circa 75 miliardi di euro, pari al 5,4% del totale </a:t>
            </a:r>
            <a:r>
              <a:rPr lang="it-IT" dirty="0" smtClean="0"/>
              <a:t>nazionale (fonte: Rapporto </a:t>
            </a:r>
            <a:r>
              <a:rPr lang="it-IT" dirty="0" err="1" smtClean="0"/>
              <a:t>Symbola</a:t>
            </a:r>
            <a:r>
              <a:rPr lang="it-IT" dirty="0" smtClean="0"/>
              <a:t> / </a:t>
            </a:r>
            <a:r>
              <a:rPr lang="it-IT" dirty="0" err="1" smtClean="0"/>
              <a:t>Unioncamere</a:t>
            </a:r>
            <a:r>
              <a:rPr lang="it-IT" smtClean="0"/>
              <a:t> 2013)</a:t>
            </a:r>
            <a:endParaRPr lang="it-IT" dirty="0" smtClean="0"/>
          </a:p>
          <a:p>
            <a:pPr marL="857250" lvl="2" indent="0">
              <a:buNone/>
            </a:pPr>
            <a:endParaRPr lang="it-IT" dirty="0"/>
          </a:p>
        </p:txBody>
      </p:sp>
    </p:spTree>
    <p:extLst>
      <p:ext uri="{BB962C8B-B14F-4D97-AF65-F5344CB8AC3E}">
        <p14:creationId xmlns:p14="http://schemas.microsoft.com/office/powerpoint/2010/main" val="4398838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CONTESTO</a:t>
            </a:r>
            <a:endParaRPr lang="it-IT" dirty="0"/>
          </a:p>
        </p:txBody>
      </p:sp>
      <p:sp>
        <p:nvSpPr>
          <p:cNvPr id="3" name="Segnaposto contenuto 2"/>
          <p:cNvSpPr>
            <a:spLocks noGrp="1"/>
          </p:cNvSpPr>
          <p:nvPr>
            <p:ph idx="1"/>
          </p:nvPr>
        </p:nvSpPr>
        <p:spPr/>
        <p:txBody>
          <a:bodyPr/>
          <a:lstStyle/>
          <a:p>
            <a:r>
              <a:rPr lang="it-IT" dirty="0" smtClean="0"/>
              <a:t>S3</a:t>
            </a:r>
          </a:p>
          <a:p>
            <a:r>
              <a:rPr lang="it-IT" dirty="0" smtClean="0"/>
              <a:t>H2020 e altri programmi europei</a:t>
            </a:r>
          </a:p>
          <a:p>
            <a:r>
              <a:rPr lang="it-IT" dirty="0" err="1" smtClean="0"/>
              <a:t>KETs</a:t>
            </a:r>
            <a:endParaRPr lang="it-IT" dirty="0"/>
          </a:p>
        </p:txBody>
      </p:sp>
    </p:spTree>
    <p:extLst>
      <p:ext uri="{BB962C8B-B14F-4D97-AF65-F5344CB8AC3E}">
        <p14:creationId xmlns:p14="http://schemas.microsoft.com/office/powerpoint/2010/main" val="1312882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STRATEGIA DI SPECIALIZZAZIONE INTELLIGENTE</a:t>
            </a:r>
            <a:endParaRPr lang="it-IT" dirty="0"/>
          </a:p>
        </p:txBody>
      </p:sp>
      <p:sp>
        <p:nvSpPr>
          <p:cNvPr id="3" name="Segnaposto contenuto 2"/>
          <p:cNvSpPr>
            <a:spLocks noGrp="1"/>
          </p:cNvSpPr>
          <p:nvPr>
            <p:ph idx="1"/>
          </p:nvPr>
        </p:nvSpPr>
        <p:spPr/>
        <p:txBody>
          <a:bodyPr/>
          <a:lstStyle/>
          <a:p>
            <a:r>
              <a:rPr lang="it-IT" dirty="0" smtClean="0"/>
              <a:t>Selezione di ambiti di intervento limitati</a:t>
            </a:r>
          </a:p>
          <a:p>
            <a:r>
              <a:rPr lang="it-IT" dirty="0" smtClean="0"/>
              <a:t>Approccio bottom-up e top-down</a:t>
            </a:r>
          </a:p>
          <a:p>
            <a:r>
              <a:rPr lang="it-IT" dirty="0" smtClean="0"/>
              <a:t>Stretta connessione con il territorio di riferimento</a:t>
            </a:r>
          </a:p>
          <a:p>
            <a:r>
              <a:rPr lang="it-IT" dirty="0" smtClean="0"/>
              <a:t>Processo condiviso a livello europeo</a:t>
            </a:r>
            <a:endParaRPr lang="it-IT" dirty="0"/>
          </a:p>
        </p:txBody>
      </p:sp>
    </p:spTree>
    <p:extLst>
      <p:ext uri="{BB962C8B-B14F-4D97-AF65-F5344CB8AC3E}">
        <p14:creationId xmlns:p14="http://schemas.microsoft.com/office/powerpoint/2010/main" val="354852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5835162" y="3573464"/>
            <a:ext cx="2025162" cy="1298575"/>
          </a:xfrm>
          <a:prstGeom prst="rect">
            <a:avLst/>
          </a:prstGeom>
          <a:noFill/>
          <a:ln w="9525">
            <a:noFill/>
            <a:miter lim="800000"/>
            <a:headEnd/>
            <a:tailEnd/>
          </a:ln>
        </p:spPr>
      </p:pic>
      <p:sp>
        <p:nvSpPr>
          <p:cNvPr id="2" name="Titolo 1"/>
          <p:cNvSpPr>
            <a:spLocks noGrp="1"/>
          </p:cNvSpPr>
          <p:nvPr>
            <p:ph type="title" idx="4294967295"/>
          </p:nvPr>
        </p:nvSpPr>
        <p:spPr>
          <a:xfrm>
            <a:off x="0" y="333375"/>
            <a:ext cx="8229600" cy="1143000"/>
          </a:xfrm>
          <a:prstGeom prst="rect">
            <a:avLst/>
          </a:prstGeom>
        </p:spPr>
        <p:txBody>
          <a:bodyPr rtlCol="0">
            <a:normAutofit fontScale="90000"/>
          </a:bodyPr>
          <a:lstStyle/>
          <a:p>
            <a:pPr>
              <a:spcAft>
                <a:spcPts val="600"/>
              </a:spcAft>
              <a:defRPr/>
            </a:pPr>
            <a:r>
              <a:rPr lang="it-IT" dirty="0" smtClean="0"/>
              <a:t/>
            </a:r>
            <a:br>
              <a:rPr lang="it-IT" dirty="0" smtClean="0"/>
            </a:br>
            <a:r>
              <a:rPr lang="it-IT" dirty="0" smtClean="0"/>
              <a:t/>
            </a:r>
            <a:br>
              <a:rPr lang="it-IT" dirty="0" smtClean="0"/>
            </a:br>
            <a:r>
              <a:rPr lang="it-IT" dirty="0" smtClean="0"/>
              <a:t/>
            </a:r>
            <a:br>
              <a:rPr lang="it-IT" dirty="0" smtClean="0"/>
            </a:br>
            <a:r>
              <a:rPr lang="it-IT" sz="3600" dirty="0" smtClean="0"/>
              <a:t/>
            </a:r>
            <a:br>
              <a:rPr lang="it-IT" sz="3600" dirty="0" smtClean="0"/>
            </a:br>
            <a:r>
              <a:rPr lang="it-IT" sz="3600" dirty="0" smtClean="0"/>
              <a:t> </a:t>
            </a:r>
            <a:br>
              <a:rPr lang="it-IT" sz="3600" dirty="0" smtClean="0"/>
            </a:br>
            <a:r>
              <a:rPr lang="it-IT" sz="3600" dirty="0" smtClean="0"/>
              <a:t/>
            </a:r>
            <a:br>
              <a:rPr lang="it-IT" sz="3600" dirty="0" smtClean="0"/>
            </a:br>
            <a:endParaRPr lang="it-IT" sz="3100" i="1" dirty="0"/>
          </a:p>
        </p:txBody>
      </p:sp>
      <p:graphicFrame>
        <p:nvGraphicFramePr>
          <p:cNvPr id="7" name="Diagramma 6"/>
          <p:cNvGraphicFramePr/>
          <p:nvPr>
            <p:extLst>
              <p:ext uri="{D42A27DB-BD31-4B8C-83A1-F6EECF244321}">
                <p14:modId xmlns:p14="http://schemas.microsoft.com/office/powerpoint/2010/main" val="1150485525"/>
              </p:ext>
            </p:extLst>
          </p:nvPr>
        </p:nvGraphicFramePr>
        <p:xfrm>
          <a:off x="583865" y="1700808"/>
          <a:ext cx="7112175"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ma 7"/>
          <p:cNvGraphicFramePr/>
          <p:nvPr/>
        </p:nvGraphicFramePr>
        <p:xfrm>
          <a:off x="1315023" y="1174940"/>
          <a:ext cx="6134878" cy="5543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ttangolo 3"/>
          <p:cNvSpPr/>
          <p:nvPr/>
        </p:nvSpPr>
        <p:spPr>
          <a:xfrm>
            <a:off x="517282" y="620713"/>
            <a:ext cx="8043496" cy="1015663"/>
          </a:xfrm>
          <a:prstGeom prst="rect">
            <a:avLst/>
          </a:prstGeom>
        </p:spPr>
        <p:txBody>
          <a:bodyPr>
            <a:spAutoFit/>
          </a:bodyPr>
          <a:lstStyle/>
          <a:p>
            <a:pPr>
              <a:defRPr/>
            </a:pPr>
            <a:endParaRPr lang="it-IT" sz="2400" dirty="0">
              <a:solidFill>
                <a:schemeClr val="tx1"/>
              </a:solidFill>
              <a:latin typeface="Calibri" panose="020F0502020204030204" pitchFamily="34" charset="0"/>
              <a:ea typeface="+mj-ea"/>
              <a:cs typeface="+mj-cs"/>
            </a:endParaRPr>
          </a:p>
          <a:p>
            <a:pPr algn="ctr">
              <a:lnSpc>
                <a:spcPct val="80000"/>
              </a:lnSpc>
              <a:defRPr/>
            </a:pPr>
            <a:r>
              <a:rPr lang="it-IT" sz="2000" b="1" dirty="0" smtClean="0">
                <a:solidFill>
                  <a:schemeClr val="accent2"/>
                </a:solidFill>
                <a:effectLst>
                  <a:outerShdw blurRad="38100" dist="38100" dir="2700000" algn="tl">
                    <a:srgbClr val="C0C0C0"/>
                  </a:outerShdw>
                </a:effectLst>
                <a:latin typeface="Neo Sans Std Medium" pitchFamily="34" charset="0"/>
              </a:rPr>
              <a:t>   I 6 </a:t>
            </a:r>
            <a:r>
              <a:rPr lang="it-IT" sz="2000" b="1" dirty="0">
                <a:solidFill>
                  <a:schemeClr val="accent2"/>
                </a:solidFill>
                <a:effectLst>
                  <a:outerShdw blurRad="38100" dist="38100" dir="2700000" algn="tl">
                    <a:srgbClr val="C0C0C0"/>
                  </a:outerShdw>
                </a:effectLst>
                <a:latin typeface="Neo Sans Std Medium" pitchFamily="34" charset="0"/>
              </a:rPr>
              <a:t>passi per costruire la </a:t>
            </a:r>
            <a:r>
              <a:rPr lang="it-IT" sz="2000" b="1" dirty="0" smtClean="0">
                <a:solidFill>
                  <a:schemeClr val="accent2"/>
                </a:solidFill>
                <a:effectLst>
                  <a:outerShdw blurRad="38100" dist="38100" dir="2700000" algn="tl">
                    <a:srgbClr val="C0C0C0"/>
                  </a:outerShdw>
                </a:effectLst>
                <a:latin typeface="Neo Sans Std Medium" pitchFamily="34" charset="0"/>
              </a:rPr>
              <a:t>Smart </a:t>
            </a:r>
            <a:r>
              <a:rPr lang="it-IT" sz="2000" b="1" dirty="0">
                <a:solidFill>
                  <a:schemeClr val="accent2"/>
                </a:solidFill>
                <a:effectLst>
                  <a:outerShdw blurRad="38100" dist="38100" dir="2700000" algn="tl">
                    <a:srgbClr val="C0C0C0"/>
                  </a:outerShdw>
                </a:effectLst>
                <a:latin typeface="Neo Sans Std Medium" pitchFamily="34" charset="0"/>
              </a:rPr>
              <a:t>Specialisation Strategy Sicilia</a:t>
            </a:r>
            <a:r>
              <a:rPr lang="en-US" sz="2000" b="1" dirty="0">
                <a:solidFill>
                  <a:schemeClr val="accent2"/>
                </a:solidFill>
                <a:effectLst>
                  <a:outerShdw blurRad="38100" dist="38100" dir="2700000" algn="tl">
                    <a:srgbClr val="C0C0C0"/>
                  </a:outerShdw>
                </a:effectLst>
                <a:latin typeface="Neo Sans Std Medium" pitchFamily="34" charset="0"/>
              </a:rPr>
              <a:t>… </a:t>
            </a:r>
            <a:r>
              <a:rPr lang="en-US" sz="2400" b="1" dirty="0">
                <a:solidFill>
                  <a:schemeClr val="accent2"/>
                </a:solidFill>
                <a:effectLst>
                  <a:outerShdw blurRad="38100" dist="38100" dir="2700000" algn="tl">
                    <a:srgbClr val="C0C0C0"/>
                  </a:outerShdw>
                </a:effectLst>
                <a:latin typeface="Neo Sans Std Medium" pitchFamily="34" charset="0"/>
              </a:rPr>
              <a:t/>
            </a:r>
            <a:br>
              <a:rPr lang="en-US" sz="2400" b="1" dirty="0">
                <a:solidFill>
                  <a:schemeClr val="accent2"/>
                </a:solidFill>
                <a:effectLst>
                  <a:outerShdw blurRad="38100" dist="38100" dir="2700000" algn="tl">
                    <a:srgbClr val="C0C0C0"/>
                  </a:outerShdw>
                </a:effectLst>
                <a:latin typeface="Neo Sans Std Medium" pitchFamily="34" charset="0"/>
              </a:rPr>
            </a:br>
            <a:endParaRPr lang="it-IT" sz="2400" b="1" dirty="0">
              <a:solidFill>
                <a:schemeClr val="accent2"/>
              </a:solidFill>
              <a:effectLst>
                <a:outerShdw blurRad="38100" dist="38100" dir="2700000" algn="tl">
                  <a:srgbClr val="C0C0C0"/>
                </a:outerShdw>
              </a:effectLst>
              <a:latin typeface="Neo Sans Std Medium" pitchFamily="34" charset="0"/>
            </a:endParaRPr>
          </a:p>
        </p:txBody>
      </p:sp>
      <p:graphicFrame>
        <p:nvGraphicFramePr>
          <p:cNvPr id="15" name="Diagramma 14"/>
          <p:cNvGraphicFramePr/>
          <p:nvPr/>
        </p:nvGraphicFramePr>
        <p:xfrm>
          <a:off x="914974" y="1340768"/>
          <a:ext cx="7696904" cy="8640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Ovale 2"/>
          <p:cNvSpPr/>
          <p:nvPr/>
        </p:nvSpPr>
        <p:spPr>
          <a:xfrm>
            <a:off x="254000" y="4865085"/>
            <a:ext cx="5099538" cy="118409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71330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DELLA VISION NAZIONALE – </a:t>
            </a:r>
            <a:r>
              <a:rPr lang="it-IT" i="1" dirty="0" smtClean="0"/>
              <a:t>DRAFT (1)</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i="1" dirty="0"/>
              <a:t>Il vero primato del nostro Paese non è di possedere la quota maggioritaria del patrimonio culturale mondiale, ma consiste nel fatto che qui da noi il museo è ovunque, presente in ogni angolo più remoto del territorio; un vero museo "diffuso", che esce dai suoi confini, occupa le piazze e le strade, si distribuisce ed è presente in ogni piega del territorio. </a:t>
            </a:r>
            <a:endParaRPr lang="it-IT" i="1" dirty="0" smtClean="0"/>
          </a:p>
          <a:p>
            <a:pPr marL="0" indent="0">
              <a:buNone/>
            </a:pPr>
            <a:r>
              <a:rPr lang="it-IT" dirty="0" smtClean="0"/>
              <a:t>(</a:t>
            </a:r>
            <a:r>
              <a:rPr lang="it-IT" dirty="0"/>
              <a:t>cit. di Andrea Granelli da Antonio Paolucci)</a:t>
            </a:r>
          </a:p>
        </p:txBody>
      </p:sp>
    </p:spTree>
    <p:extLst>
      <p:ext uri="{BB962C8B-B14F-4D97-AF65-F5344CB8AC3E}">
        <p14:creationId xmlns:p14="http://schemas.microsoft.com/office/powerpoint/2010/main" val="214978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DELLA VISION NAZIONALE – </a:t>
            </a:r>
            <a:r>
              <a:rPr lang="it-IT" i="1" dirty="0" smtClean="0"/>
              <a:t>DRAFT (2)</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Complessivamente l’Italia è molto ben posizionata nel sistema europeo della ricerca grazie alla sua enorme disponibilità di giacimenti culturali. Il potenziale di competitività verso varie filiere economiche è alto ovunque, ma solo in alcune regioni (Campania, Lazio, Toscana, Veneto) ha saputo organizzarsi in Distretti Tecnologici. Mentre il totale delle attività collegate vale il 12,7% delle produzioni nazionali, lo stanziamento per la cultura rappresenta solo lo 0,19% del bilancio totale dello Stato, ed è appena lo 0,11% del PIL. Scontando da sempre la difficoltà a determinare una filiera coesa, il sistema è decimato dalla crisi che ha pressoché azzerato la committenza dello Stato e del Vaticano, mentre a fini turistici non viene intercettato il flusso dei paesi BRICS.</a:t>
            </a:r>
          </a:p>
        </p:txBody>
      </p:sp>
    </p:spTree>
    <p:extLst>
      <p:ext uri="{BB962C8B-B14F-4D97-AF65-F5344CB8AC3E}">
        <p14:creationId xmlns:p14="http://schemas.microsoft.com/office/powerpoint/2010/main" val="34547273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10401</TotalTime>
  <Words>1543</Words>
  <Application>Microsoft Macintosh PowerPoint</Application>
  <PresentationFormat>Presentazione su schermo (4:3)</PresentationFormat>
  <Paragraphs>116</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REGIONE SICILIANA VERSO LA STRATEGIA REGIONALE DELL’INNOVAZIONE 2014-2020   TAVOLO TEMATICO  “TURISMO, CULTURA E BENI CULTURALI”</vt:lpstr>
      <vt:lpstr>OBIETTIVI</vt:lpstr>
      <vt:lpstr>AGENDA</vt:lpstr>
      <vt:lpstr>PERIMETRO</vt:lpstr>
      <vt:lpstr>CONTESTO</vt:lpstr>
      <vt:lpstr>STRATEGIA DI SPECIALIZZAZIONE INTELLIGENTE</vt:lpstr>
      <vt:lpstr>       </vt:lpstr>
      <vt:lpstr>ASPETTI DELLA VISION NAZIONALE – DRAFT (1)</vt:lpstr>
      <vt:lpstr>ASPETTI DELLA VISION NAZIONALE – DRAFT (2)</vt:lpstr>
      <vt:lpstr>ASPETTI DELLA VISION NAZIONALE – DRAFT (3)</vt:lpstr>
      <vt:lpstr>ASPETTI DELLA VISION NAZIONALE – DRAFT (4)</vt:lpstr>
      <vt:lpstr>ASPETTI DELLA VISION NAZIONALE – DRAFT (5)</vt:lpstr>
      <vt:lpstr>HORIZON 2020 – LE GRANDI SFIDE DELLA SOCIETA’</vt:lpstr>
      <vt:lpstr>KEY ENABLING TECHNOLOGIES</vt:lpstr>
      <vt:lpstr>Presentazione di PowerPoint</vt:lpstr>
      <vt:lpstr>La Comunicazione della Commissione europea intitolata “Valorizzare i settori culturali e creativi per favorire la crescita e l’occupazione nell’Unione europea” (26.9.2012) </vt:lpstr>
      <vt:lpstr>Il nuovo programma quadro comunitario 2014-2020 denominato “Europa Creativa”, entrato in vigore il 1° gennaio di quest’anno</vt:lpstr>
      <vt:lpstr>Le priorità strategiche</vt:lpstr>
      <vt:lpstr>ALCUNE PRIORITA’ – DRAFT (1)</vt:lpstr>
      <vt:lpstr>ALCUNE PRIORITA’ – DRAFT (2)</vt:lpstr>
      <vt:lpstr>ALCUNE PRIORITA’ – DRAFT (3)</vt:lpstr>
      <vt:lpstr>Presentazione di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Francesco Molinari</dc:creator>
  <cp:keywords/>
  <dc:description/>
  <cp:lastModifiedBy>Francesco Molinari</cp:lastModifiedBy>
  <cp:revision>29</cp:revision>
  <dcterms:created xsi:type="dcterms:W3CDTF">2014-04-27T08:12:53Z</dcterms:created>
  <dcterms:modified xsi:type="dcterms:W3CDTF">2014-05-08T05:34:57Z</dcterms:modified>
  <cp:category/>
</cp:coreProperties>
</file>